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1"/>
  </p:notesMasterIdLst>
  <p:sldIdLst>
    <p:sldId id="256" r:id="rId2"/>
    <p:sldId id="275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9144000" cy="6858000" type="screen4x3"/>
  <p:notesSz cx="6858000" cy="9144000"/>
  <p:defaultTextStyle>
    <a:lvl1pPr algn="ctr" defTabSz="406400">
      <a:defRPr sz="2800">
        <a:latin typeface="+mn-lt"/>
        <a:ea typeface="+mn-ea"/>
        <a:cs typeface="+mn-cs"/>
        <a:sym typeface="Gill Sans"/>
      </a:defRPr>
    </a:lvl1pPr>
    <a:lvl2pPr indent="266700" algn="ctr" defTabSz="406400">
      <a:defRPr sz="2800">
        <a:latin typeface="+mn-lt"/>
        <a:ea typeface="+mn-ea"/>
        <a:cs typeface="+mn-cs"/>
        <a:sym typeface="Gill Sans"/>
      </a:defRPr>
    </a:lvl2pPr>
    <a:lvl3pPr indent="533400" algn="ctr" defTabSz="406400">
      <a:defRPr sz="2800">
        <a:latin typeface="+mn-lt"/>
        <a:ea typeface="+mn-ea"/>
        <a:cs typeface="+mn-cs"/>
        <a:sym typeface="Gill Sans"/>
      </a:defRPr>
    </a:lvl3pPr>
    <a:lvl4pPr indent="800100" algn="ctr" defTabSz="406400">
      <a:defRPr sz="2800">
        <a:latin typeface="+mn-lt"/>
        <a:ea typeface="+mn-ea"/>
        <a:cs typeface="+mn-cs"/>
        <a:sym typeface="Gill Sans"/>
      </a:defRPr>
    </a:lvl4pPr>
    <a:lvl5pPr indent="1066800" algn="ctr" defTabSz="406400">
      <a:defRPr sz="2800">
        <a:latin typeface="+mn-lt"/>
        <a:ea typeface="+mn-ea"/>
        <a:cs typeface="+mn-cs"/>
        <a:sym typeface="Gill Sans"/>
      </a:defRPr>
    </a:lvl5pPr>
    <a:lvl6pPr indent="1333500" algn="ctr" defTabSz="406400">
      <a:defRPr sz="2800">
        <a:latin typeface="+mn-lt"/>
        <a:ea typeface="+mn-ea"/>
        <a:cs typeface="+mn-cs"/>
        <a:sym typeface="Gill Sans"/>
      </a:defRPr>
    </a:lvl6pPr>
    <a:lvl7pPr indent="1612900" algn="ctr" defTabSz="406400">
      <a:defRPr sz="2800">
        <a:latin typeface="+mn-lt"/>
        <a:ea typeface="+mn-ea"/>
        <a:cs typeface="+mn-cs"/>
        <a:sym typeface="Gill Sans"/>
      </a:defRPr>
    </a:lvl7pPr>
    <a:lvl8pPr indent="1879600" algn="ctr" defTabSz="406400">
      <a:defRPr sz="2800">
        <a:latin typeface="+mn-lt"/>
        <a:ea typeface="+mn-ea"/>
        <a:cs typeface="+mn-cs"/>
        <a:sym typeface="Gill Sans"/>
      </a:defRPr>
    </a:lvl8pPr>
    <a:lvl9pPr indent="2146300" algn="ctr" defTabSz="406400">
      <a:defRPr sz="2800">
        <a:latin typeface="+mn-lt"/>
        <a:ea typeface="+mn-ea"/>
        <a:cs typeface="+mn-cs"/>
        <a:sym typeface="Gill San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C7B018BB-80A7-4F77-B60F-C8B233D01FF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00882B"/>
          </a:solidFill>
        </a:fill>
      </a:tcStyle>
    </a:firstRow>
  </a:tblStyle>
  <a:tblStyle styleId="{EEE7283C-3CF3-47DC-8721-378D4A62B22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8F44A2F1-9E1F-4B54-A3A2-5F16C0AD49E2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792" y="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55" name="Shape 55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06400">
      <a:defRPr sz="1400">
        <a:latin typeface="Lucida Grande"/>
        <a:ea typeface="Lucida Grande"/>
        <a:cs typeface="Lucida Grande"/>
        <a:sym typeface="Lucida Grande"/>
      </a:defRPr>
    </a:lvl1pPr>
    <a:lvl2pPr indent="228600" defTabSz="406400">
      <a:defRPr sz="1400">
        <a:latin typeface="Lucida Grande"/>
        <a:ea typeface="Lucida Grande"/>
        <a:cs typeface="Lucida Grande"/>
        <a:sym typeface="Lucida Grande"/>
      </a:defRPr>
    </a:lvl2pPr>
    <a:lvl3pPr indent="457200" defTabSz="406400">
      <a:defRPr sz="1400">
        <a:latin typeface="Lucida Grande"/>
        <a:ea typeface="Lucida Grande"/>
        <a:cs typeface="Lucida Grande"/>
        <a:sym typeface="Lucida Grande"/>
      </a:defRPr>
    </a:lvl3pPr>
    <a:lvl4pPr indent="685800" defTabSz="406400">
      <a:defRPr sz="1400">
        <a:latin typeface="Lucida Grande"/>
        <a:ea typeface="Lucida Grande"/>
        <a:cs typeface="Lucida Grande"/>
        <a:sym typeface="Lucida Grande"/>
      </a:defRPr>
    </a:lvl4pPr>
    <a:lvl5pPr indent="914400" defTabSz="406400">
      <a:defRPr sz="1400">
        <a:latin typeface="Lucida Grande"/>
        <a:ea typeface="Lucida Grande"/>
        <a:cs typeface="Lucida Grande"/>
        <a:sym typeface="Lucida Grande"/>
      </a:defRPr>
    </a:lvl5pPr>
    <a:lvl6pPr indent="1143000" defTabSz="406400">
      <a:defRPr sz="1400">
        <a:latin typeface="Lucida Grande"/>
        <a:ea typeface="Lucida Grande"/>
        <a:cs typeface="Lucida Grande"/>
        <a:sym typeface="Lucida Grande"/>
      </a:defRPr>
    </a:lvl6pPr>
    <a:lvl7pPr indent="1371600" defTabSz="406400">
      <a:defRPr sz="1400">
        <a:latin typeface="Lucida Grande"/>
        <a:ea typeface="Lucida Grande"/>
        <a:cs typeface="Lucida Grande"/>
        <a:sym typeface="Lucida Grande"/>
      </a:defRPr>
    </a:lvl7pPr>
    <a:lvl8pPr indent="1600200" defTabSz="406400">
      <a:defRPr sz="1400">
        <a:latin typeface="Lucida Grande"/>
        <a:ea typeface="Lucida Grande"/>
        <a:cs typeface="Lucida Grande"/>
        <a:sym typeface="Lucida Grande"/>
      </a:defRPr>
    </a:lvl8pPr>
    <a:lvl9pPr indent="1828800" defTabSz="406400">
      <a:defRPr sz="1400">
        <a:latin typeface="Lucida Grande"/>
        <a:ea typeface="Lucida Grande"/>
        <a:cs typeface="Lucida Grande"/>
        <a:sym typeface="Lucida Grand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>
            <a:spLocks noGrp="1"/>
          </p:cNvSpPr>
          <p:nvPr>
            <p:ph type="title"/>
          </p:nvPr>
        </p:nvSpPr>
        <p:spPr>
          <a:xfrm>
            <a:off x="889000" y="1155700"/>
            <a:ext cx="7366000" cy="2324100"/>
          </a:xfrm>
          <a:prstGeom prst="rect">
            <a:avLst/>
          </a:prstGeom>
        </p:spPr>
        <p:txBody>
          <a:bodyPr anchor="b"/>
          <a:lstStyle/>
          <a:p>
            <a:pPr lvl="0">
              <a:defRPr sz="1800"/>
            </a:pPr>
            <a:r>
              <a:rPr sz="5600"/>
              <a:t>Title Text</a:t>
            </a:r>
          </a:p>
        </p:txBody>
      </p:sp>
      <p:sp>
        <p:nvSpPr>
          <p:cNvPr id="7" name="Shape 7"/>
          <p:cNvSpPr>
            <a:spLocks noGrp="1"/>
          </p:cNvSpPr>
          <p:nvPr>
            <p:ph type="body" idx="1"/>
          </p:nvPr>
        </p:nvSpPr>
        <p:spPr>
          <a:xfrm>
            <a:off x="889000" y="3530600"/>
            <a:ext cx="7366000" cy="800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400"/>
            </a:lvl1pPr>
            <a:lvl2pPr marL="0" indent="0" algn="ctr">
              <a:spcBef>
                <a:spcPts val="0"/>
              </a:spcBef>
              <a:buSzTx/>
              <a:buNone/>
              <a:defRPr sz="2400"/>
            </a:lvl2pPr>
            <a:lvl3pPr marL="0" indent="0" algn="ctr">
              <a:spcBef>
                <a:spcPts val="0"/>
              </a:spcBef>
              <a:buSzTx/>
              <a:buNone/>
              <a:defRPr sz="2400"/>
            </a:lvl3pPr>
            <a:lvl4pPr marL="0" indent="0" algn="ctr">
              <a:spcBef>
                <a:spcPts val="0"/>
              </a:spcBef>
              <a:buSzTx/>
              <a:buNone/>
              <a:defRPr sz="2400"/>
            </a:lvl4pPr>
            <a:lvl5pPr marL="0" indent="0" algn="ctr">
              <a:spcBef>
                <a:spcPts val="0"/>
              </a:spcBef>
              <a:buSzTx/>
              <a:buNone/>
              <a:defRPr sz="2400"/>
            </a:lvl5pPr>
          </a:lstStyle>
          <a:p>
            <a:pPr lvl="0">
              <a:defRPr sz="1800"/>
            </a:pPr>
            <a:r>
              <a:rPr sz="2400"/>
              <a:t>Body Level One</a:t>
            </a:r>
          </a:p>
          <a:p>
            <a:pPr lvl="1">
              <a:defRPr sz="1800"/>
            </a:pPr>
            <a:r>
              <a:rPr sz="2400"/>
              <a:t>Body Level Two</a:t>
            </a:r>
          </a:p>
          <a:p>
            <a:pPr lvl="2">
              <a:defRPr sz="1800"/>
            </a:pPr>
            <a:r>
              <a:rPr sz="2400"/>
              <a:t>Body Level Three</a:t>
            </a:r>
          </a:p>
          <a:p>
            <a:pPr lvl="3">
              <a:defRPr sz="1800"/>
            </a:pPr>
            <a:r>
              <a:rPr sz="2400"/>
              <a:t>Body Level Four</a:t>
            </a:r>
          </a:p>
          <a:p>
            <a:pPr lvl="4">
              <a:defRPr sz="1800"/>
            </a:pPr>
            <a:r>
              <a:rPr sz="2400"/>
              <a:t>Body Level Five</a:t>
            </a:r>
          </a:p>
        </p:txBody>
      </p:sp>
      <p:sp>
        <p:nvSpPr>
          <p:cNvPr id="8" name="Shape 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rPr/>
              <a:pPr lvl="0"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>
            <a:spLocks noGrp="1"/>
          </p:cNvSpPr>
          <p:nvPr>
            <p:ph type="title"/>
          </p:nvPr>
        </p:nvSpPr>
        <p:spPr>
          <a:xfrm>
            <a:off x="444500" y="990600"/>
            <a:ext cx="4127500" cy="2324100"/>
          </a:xfrm>
          <a:prstGeom prst="rect">
            <a:avLst/>
          </a:prstGeom>
        </p:spPr>
        <p:txBody>
          <a:bodyPr anchor="b"/>
          <a:lstStyle>
            <a:lvl1pPr>
              <a:defRPr sz="4800"/>
            </a:lvl1pPr>
          </a:lstStyle>
          <a:p>
            <a:pPr lvl="0">
              <a:defRPr sz="1800"/>
            </a:pPr>
            <a:r>
              <a:rPr sz="4800"/>
              <a:t>Title Text</a:t>
            </a:r>
          </a:p>
        </p:txBody>
      </p:sp>
      <p:sp>
        <p:nvSpPr>
          <p:cNvPr id="36" name="Shape 36"/>
          <p:cNvSpPr>
            <a:spLocks noGrp="1"/>
          </p:cNvSpPr>
          <p:nvPr>
            <p:ph type="body" idx="1"/>
          </p:nvPr>
        </p:nvSpPr>
        <p:spPr>
          <a:xfrm>
            <a:off x="444500" y="3378200"/>
            <a:ext cx="4127500" cy="2324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200"/>
            </a:lvl1pPr>
            <a:lvl2pPr marL="0" indent="0" algn="ctr">
              <a:spcBef>
                <a:spcPts val="0"/>
              </a:spcBef>
              <a:buSzTx/>
              <a:buNone/>
              <a:defRPr sz="2200"/>
            </a:lvl2pPr>
            <a:lvl3pPr marL="0" indent="0" algn="ctr">
              <a:spcBef>
                <a:spcPts val="0"/>
              </a:spcBef>
              <a:buSzTx/>
              <a:buNone/>
              <a:defRPr sz="2200"/>
            </a:lvl3pPr>
            <a:lvl4pPr marL="0" indent="0" algn="ctr">
              <a:spcBef>
                <a:spcPts val="0"/>
              </a:spcBef>
              <a:buSzTx/>
              <a:buNone/>
              <a:defRPr sz="2200"/>
            </a:lvl4pPr>
            <a:lvl5pPr marL="0" indent="0" algn="ctr">
              <a:spcBef>
                <a:spcPts val="0"/>
              </a:spcBef>
              <a:buSzTx/>
              <a:buNone/>
              <a:defRPr sz="2200"/>
            </a:lvl5pPr>
          </a:lstStyle>
          <a:p>
            <a:pPr lvl="0">
              <a:defRPr sz="1800"/>
            </a:pPr>
            <a:r>
              <a:rPr sz="2200"/>
              <a:t>Body Level One</a:t>
            </a:r>
          </a:p>
          <a:p>
            <a:pPr lvl="1">
              <a:defRPr sz="1800"/>
            </a:pPr>
            <a:r>
              <a:rPr sz="2200"/>
              <a:t>Body Level Two</a:t>
            </a:r>
          </a:p>
          <a:p>
            <a:pPr lvl="2">
              <a:defRPr sz="1800"/>
            </a:pPr>
            <a:r>
              <a:rPr sz="2200"/>
              <a:t>Body Level Three</a:t>
            </a:r>
          </a:p>
          <a:p>
            <a:pPr lvl="3">
              <a:defRPr sz="1800"/>
            </a:pPr>
            <a:r>
              <a:rPr sz="2200"/>
              <a:t>Body Level Four</a:t>
            </a:r>
          </a:p>
          <a:p>
            <a:pPr lvl="4">
              <a:defRPr sz="1800"/>
            </a:pPr>
            <a:r>
              <a:rPr sz="2200"/>
              <a:t>Body Level Five</a:t>
            </a:r>
          </a:p>
        </p:txBody>
      </p:sp>
      <p:sp>
        <p:nvSpPr>
          <p:cNvPr id="37" name="Shape 3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rPr/>
              <a:pPr lvl="0"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 Refl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>
            <a:spLocks noGrp="1"/>
          </p:cNvSpPr>
          <p:nvPr>
            <p:ph type="title"/>
          </p:nvPr>
        </p:nvSpPr>
        <p:spPr>
          <a:xfrm>
            <a:off x="444500" y="990600"/>
            <a:ext cx="4127500" cy="2324100"/>
          </a:xfrm>
          <a:prstGeom prst="rect">
            <a:avLst/>
          </a:prstGeom>
        </p:spPr>
        <p:txBody>
          <a:bodyPr anchor="b"/>
          <a:lstStyle>
            <a:lvl1pPr>
              <a:defRPr sz="4800"/>
            </a:lvl1pPr>
          </a:lstStyle>
          <a:p>
            <a:pPr lvl="0">
              <a:defRPr sz="1800"/>
            </a:pPr>
            <a:r>
              <a:rPr sz="4800"/>
              <a:t>Title Text</a:t>
            </a:r>
          </a:p>
        </p:txBody>
      </p:sp>
      <p:sp>
        <p:nvSpPr>
          <p:cNvPr id="40" name="Shape 40"/>
          <p:cNvSpPr>
            <a:spLocks noGrp="1"/>
          </p:cNvSpPr>
          <p:nvPr>
            <p:ph type="body" idx="1"/>
          </p:nvPr>
        </p:nvSpPr>
        <p:spPr>
          <a:xfrm>
            <a:off x="444500" y="3378200"/>
            <a:ext cx="4127500" cy="2324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200"/>
            </a:lvl1pPr>
            <a:lvl2pPr marL="0" indent="0" algn="ctr">
              <a:spcBef>
                <a:spcPts val="0"/>
              </a:spcBef>
              <a:buSzTx/>
              <a:buNone/>
              <a:defRPr sz="2200"/>
            </a:lvl2pPr>
            <a:lvl3pPr marL="0" indent="0" algn="ctr">
              <a:spcBef>
                <a:spcPts val="0"/>
              </a:spcBef>
              <a:buSzTx/>
              <a:buNone/>
              <a:defRPr sz="2200"/>
            </a:lvl3pPr>
            <a:lvl4pPr marL="0" indent="0" algn="ctr">
              <a:spcBef>
                <a:spcPts val="0"/>
              </a:spcBef>
              <a:buSzTx/>
              <a:buNone/>
              <a:defRPr sz="2200"/>
            </a:lvl4pPr>
            <a:lvl5pPr marL="0" indent="0" algn="ctr">
              <a:spcBef>
                <a:spcPts val="0"/>
              </a:spcBef>
              <a:buSzTx/>
              <a:buNone/>
              <a:defRPr sz="2200"/>
            </a:lvl5pPr>
          </a:lstStyle>
          <a:p>
            <a:pPr lvl="0">
              <a:defRPr sz="1800"/>
            </a:pPr>
            <a:r>
              <a:rPr sz="2200"/>
              <a:t>Body Level One</a:t>
            </a:r>
          </a:p>
          <a:p>
            <a:pPr lvl="1">
              <a:defRPr sz="1800"/>
            </a:pPr>
            <a:r>
              <a:rPr sz="2200"/>
              <a:t>Body Level Two</a:t>
            </a:r>
          </a:p>
          <a:p>
            <a:pPr lvl="2">
              <a:defRPr sz="1800"/>
            </a:pPr>
            <a:r>
              <a:rPr sz="2200"/>
              <a:t>Body Level Three</a:t>
            </a:r>
          </a:p>
          <a:p>
            <a:pPr lvl="3">
              <a:defRPr sz="1800"/>
            </a:pPr>
            <a:r>
              <a:rPr sz="2200"/>
              <a:t>Body Level Four</a:t>
            </a:r>
          </a:p>
          <a:p>
            <a:pPr lvl="4">
              <a:defRPr sz="1800"/>
            </a:pPr>
            <a:r>
              <a:rPr sz="2200"/>
              <a:t>Body Level Five</a:t>
            </a:r>
          </a:p>
        </p:txBody>
      </p:sp>
      <p:sp>
        <p:nvSpPr>
          <p:cNvPr id="41" name="Shape 4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rPr/>
              <a:pPr lvl="0"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5600"/>
              <a:t>Title Text</a:t>
            </a:r>
          </a:p>
        </p:txBody>
      </p:sp>
      <p:sp>
        <p:nvSpPr>
          <p:cNvPr id="44" name="Shape 44"/>
          <p:cNvSpPr>
            <a:spLocks noGrp="1"/>
          </p:cNvSpPr>
          <p:nvPr>
            <p:ph type="body" idx="1"/>
          </p:nvPr>
        </p:nvSpPr>
        <p:spPr>
          <a:xfrm>
            <a:off x="889000" y="1943100"/>
            <a:ext cx="3543300" cy="4025900"/>
          </a:xfrm>
          <a:prstGeom prst="rect">
            <a:avLst/>
          </a:prstGeom>
        </p:spPr>
        <p:txBody>
          <a:bodyPr/>
          <a:lstStyle>
            <a:lvl1pPr marL="640422" indent="-386422">
              <a:spcBef>
                <a:spcPts val="2700"/>
              </a:spcBef>
              <a:defRPr sz="2000"/>
            </a:lvl1pPr>
            <a:lvl2pPr marL="983322" indent="-386422">
              <a:spcBef>
                <a:spcPts val="2700"/>
              </a:spcBef>
              <a:defRPr sz="2000"/>
            </a:lvl2pPr>
            <a:lvl3pPr marL="1326222" indent="-386422">
              <a:spcBef>
                <a:spcPts val="2700"/>
              </a:spcBef>
              <a:defRPr sz="2000"/>
            </a:lvl3pPr>
            <a:lvl4pPr marL="1681822" indent="-386422">
              <a:spcBef>
                <a:spcPts val="2700"/>
              </a:spcBef>
              <a:defRPr sz="2000"/>
            </a:lvl4pPr>
            <a:lvl5pPr marL="2024722" indent="-386422">
              <a:spcBef>
                <a:spcPts val="2700"/>
              </a:spcBef>
              <a:defRPr sz="2000"/>
            </a:lvl5pPr>
          </a:lstStyle>
          <a:p>
            <a:pPr lvl="0">
              <a:defRPr sz="1800"/>
            </a:pPr>
            <a:r>
              <a:rPr sz="2000"/>
              <a:t>Body Level One</a:t>
            </a:r>
          </a:p>
          <a:p>
            <a:pPr lvl="1">
              <a:defRPr sz="1800"/>
            </a:pPr>
            <a:r>
              <a:rPr sz="2000"/>
              <a:t>Body Level Two</a:t>
            </a:r>
          </a:p>
          <a:p>
            <a:pPr lvl="2">
              <a:defRPr sz="1800"/>
            </a:pPr>
            <a:r>
              <a:rPr sz="2000"/>
              <a:t>Body Level Three</a:t>
            </a:r>
          </a:p>
          <a:p>
            <a:pPr lvl="3">
              <a:defRPr sz="1800"/>
            </a:pPr>
            <a:r>
              <a:rPr sz="2000"/>
              <a:t>Body Level Four</a:t>
            </a:r>
          </a:p>
          <a:p>
            <a:pPr lvl="4">
              <a:defRPr sz="1800"/>
            </a:pPr>
            <a:r>
              <a:rPr sz="2000"/>
              <a:t>Body Level Five</a:t>
            </a:r>
          </a:p>
        </p:txBody>
      </p:sp>
      <p:sp>
        <p:nvSpPr>
          <p:cNvPr id="45" name="Shape 4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rPr/>
              <a:pPr lvl="0"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-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5600"/>
              <a:t>Title Text</a:t>
            </a:r>
          </a:p>
        </p:txBody>
      </p:sp>
      <p:sp>
        <p:nvSpPr>
          <p:cNvPr id="48" name="Shape 48"/>
          <p:cNvSpPr>
            <a:spLocks noGrp="1"/>
          </p:cNvSpPr>
          <p:nvPr>
            <p:ph type="body" idx="1"/>
          </p:nvPr>
        </p:nvSpPr>
        <p:spPr>
          <a:xfrm>
            <a:off x="889000" y="1943100"/>
            <a:ext cx="3543300" cy="4025900"/>
          </a:xfrm>
          <a:prstGeom prst="rect">
            <a:avLst/>
          </a:prstGeom>
        </p:spPr>
        <p:txBody>
          <a:bodyPr/>
          <a:lstStyle>
            <a:lvl1pPr marL="640422" indent="-386422">
              <a:spcBef>
                <a:spcPts val="2700"/>
              </a:spcBef>
              <a:defRPr sz="2000"/>
            </a:lvl1pPr>
            <a:lvl2pPr marL="983322" indent="-386422">
              <a:spcBef>
                <a:spcPts val="2700"/>
              </a:spcBef>
              <a:defRPr sz="2000"/>
            </a:lvl2pPr>
            <a:lvl3pPr marL="1326222" indent="-386422">
              <a:spcBef>
                <a:spcPts val="2700"/>
              </a:spcBef>
              <a:defRPr sz="2000"/>
            </a:lvl3pPr>
            <a:lvl4pPr marL="1681822" indent="-386422">
              <a:spcBef>
                <a:spcPts val="2700"/>
              </a:spcBef>
              <a:defRPr sz="2000"/>
            </a:lvl4pPr>
            <a:lvl5pPr marL="2024722" indent="-386422">
              <a:spcBef>
                <a:spcPts val="2700"/>
              </a:spcBef>
              <a:defRPr sz="2000"/>
            </a:lvl5pPr>
          </a:lstStyle>
          <a:p>
            <a:pPr lvl="0">
              <a:defRPr sz="1800"/>
            </a:pPr>
            <a:r>
              <a:rPr sz="2000"/>
              <a:t>Body Level One</a:t>
            </a:r>
          </a:p>
          <a:p>
            <a:pPr lvl="1">
              <a:defRPr sz="1800"/>
            </a:pPr>
            <a:r>
              <a:rPr sz="2000"/>
              <a:t>Body Level Two</a:t>
            </a:r>
          </a:p>
          <a:p>
            <a:pPr lvl="2">
              <a:defRPr sz="1800"/>
            </a:pPr>
            <a:r>
              <a:rPr sz="2000"/>
              <a:t>Body Level Three</a:t>
            </a:r>
          </a:p>
          <a:p>
            <a:pPr lvl="3">
              <a:defRPr sz="1800"/>
            </a:pPr>
            <a:r>
              <a:rPr sz="2000"/>
              <a:t>Body Level Four</a:t>
            </a:r>
          </a:p>
          <a:p>
            <a:pPr lvl="4">
              <a:defRPr sz="1800"/>
            </a:pPr>
            <a:r>
              <a:rPr sz="2000"/>
              <a:t>Body Level Five</a:t>
            </a:r>
          </a:p>
        </p:txBody>
      </p:sp>
      <p:sp>
        <p:nvSpPr>
          <p:cNvPr id="49" name="Shape 4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rPr/>
              <a:pPr lvl="0"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-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5600"/>
              <a:t>Title Text</a:t>
            </a:r>
          </a:p>
        </p:txBody>
      </p:sp>
      <p:sp>
        <p:nvSpPr>
          <p:cNvPr id="52" name="Shape 52"/>
          <p:cNvSpPr>
            <a:spLocks noGrp="1"/>
          </p:cNvSpPr>
          <p:nvPr>
            <p:ph type="body" idx="1"/>
          </p:nvPr>
        </p:nvSpPr>
        <p:spPr>
          <a:xfrm>
            <a:off x="5461000" y="1943100"/>
            <a:ext cx="2794000" cy="4025900"/>
          </a:xfrm>
          <a:prstGeom prst="rect">
            <a:avLst/>
          </a:prstGeom>
        </p:spPr>
        <p:txBody>
          <a:bodyPr/>
          <a:lstStyle>
            <a:lvl1pPr marL="640422" indent="-386422">
              <a:spcBef>
                <a:spcPts val="2700"/>
              </a:spcBef>
              <a:defRPr sz="2000"/>
            </a:lvl1pPr>
            <a:lvl2pPr marL="983322" indent="-386422">
              <a:spcBef>
                <a:spcPts val="2700"/>
              </a:spcBef>
              <a:defRPr sz="2000"/>
            </a:lvl2pPr>
            <a:lvl3pPr marL="1326222" indent="-386422">
              <a:spcBef>
                <a:spcPts val="2700"/>
              </a:spcBef>
              <a:defRPr sz="2000"/>
            </a:lvl3pPr>
            <a:lvl4pPr marL="1681822" indent="-386422">
              <a:spcBef>
                <a:spcPts val="2700"/>
              </a:spcBef>
              <a:defRPr sz="2000"/>
            </a:lvl4pPr>
            <a:lvl5pPr marL="2024722" indent="-386422">
              <a:spcBef>
                <a:spcPts val="2700"/>
              </a:spcBef>
              <a:defRPr sz="2000"/>
            </a:lvl5pPr>
          </a:lstStyle>
          <a:p>
            <a:pPr lvl="0">
              <a:defRPr sz="1800"/>
            </a:pPr>
            <a:r>
              <a:rPr sz="2000"/>
              <a:t>Body Level One</a:t>
            </a:r>
          </a:p>
          <a:p>
            <a:pPr lvl="1">
              <a:defRPr sz="1800"/>
            </a:pPr>
            <a:r>
              <a:rPr sz="2000"/>
              <a:t>Body Level Two</a:t>
            </a:r>
          </a:p>
          <a:p>
            <a:pPr lvl="2">
              <a:defRPr sz="1800"/>
            </a:pPr>
            <a:r>
              <a:rPr sz="2000"/>
              <a:t>Body Level Three</a:t>
            </a:r>
          </a:p>
          <a:p>
            <a:pPr lvl="3">
              <a:defRPr sz="1800"/>
            </a:pPr>
            <a:r>
              <a:rPr sz="2000"/>
              <a:t>Body Level Four</a:t>
            </a:r>
          </a:p>
          <a:p>
            <a:pPr lvl="4">
              <a:defRPr sz="1800"/>
            </a:pPr>
            <a:r>
              <a:rPr sz="2000"/>
              <a:t>Body Level Five</a:t>
            </a:r>
          </a:p>
        </p:txBody>
      </p:sp>
      <p:sp>
        <p:nvSpPr>
          <p:cNvPr id="53" name="Shape 5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rPr/>
              <a:pPr lvl="0"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5600"/>
              <a:t>Title Text</a:t>
            </a:r>
          </a:p>
        </p:txBody>
      </p:sp>
      <p:sp>
        <p:nvSpPr>
          <p:cNvPr id="11" name="Shape 1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800"/>
              <a:t>Body Level One</a:t>
            </a:r>
          </a:p>
          <a:p>
            <a:pPr lvl="1">
              <a:defRPr sz="1800"/>
            </a:pPr>
            <a:r>
              <a:rPr sz="2800"/>
              <a:t>Body Level Two</a:t>
            </a:r>
          </a:p>
          <a:p>
            <a:pPr lvl="2">
              <a:defRPr sz="1800"/>
            </a:pPr>
            <a:r>
              <a:rPr sz="2800"/>
              <a:t>Body Level Three</a:t>
            </a:r>
          </a:p>
          <a:p>
            <a:pPr lvl="3">
              <a:defRPr sz="1800"/>
            </a:pPr>
            <a:r>
              <a:rPr sz="2800"/>
              <a:t>Body Level Four</a:t>
            </a:r>
          </a:p>
          <a:p>
            <a:pPr lvl="4">
              <a:defRPr sz="1800"/>
            </a:pPr>
            <a:r>
              <a:rPr sz="2800"/>
              <a:t>Body Level Five</a:t>
            </a:r>
          </a:p>
        </p:txBody>
      </p:sp>
      <p:sp>
        <p:nvSpPr>
          <p:cNvPr id="12" name="Shape 1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rPr/>
              <a:pPr lvl="0"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-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5600"/>
              <a:t>Title Text</a:t>
            </a:r>
          </a:p>
        </p:txBody>
      </p:sp>
      <p:sp>
        <p:nvSpPr>
          <p:cNvPr id="15" name="Shape 15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numCol="2" spcCol="368300" anchor="t"/>
          <a:lstStyle>
            <a:lvl1pPr marL="640422" indent="-386422">
              <a:spcBef>
                <a:spcPts val="2700"/>
              </a:spcBef>
              <a:defRPr sz="2000"/>
            </a:lvl1pPr>
            <a:lvl2pPr marL="983322" indent="-386422">
              <a:spcBef>
                <a:spcPts val="2700"/>
              </a:spcBef>
              <a:defRPr sz="2000"/>
            </a:lvl2pPr>
            <a:lvl3pPr marL="1326222" indent="-386422">
              <a:spcBef>
                <a:spcPts val="2700"/>
              </a:spcBef>
              <a:defRPr sz="2000"/>
            </a:lvl3pPr>
            <a:lvl4pPr marL="1681822" indent="-386422">
              <a:spcBef>
                <a:spcPts val="2700"/>
              </a:spcBef>
              <a:defRPr sz="2000"/>
            </a:lvl4pPr>
            <a:lvl5pPr marL="2024722" indent="-386422">
              <a:spcBef>
                <a:spcPts val="2700"/>
              </a:spcBef>
              <a:defRPr sz="2000"/>
            </a:lvl5pPr>
          </a:lstStyle>
          <a:p>
            <a:pPr lvl="0">
              <a:defRPr sz="1800"/>
            </a:pPr>
            <a:r>
              <a:rPr sz="2000"/>
              <a:t>Body Level One</a:t>
            </a:r>
          </a:p>
          <a:p>
            <a:pPr lvl="1">
              <a:defRPr sz="1800"/>
            </a:pPr>
            <a:r>
              <a:rPr sz="2000"/>
              <a:t>Body Level Two</a:t>
            </a:r>
          </a:p>
          <a:p>
            <a:pPr lvl="2">
              <a:defRPr sz="1800"/>
            </a:pPr>
            <a:r>
              <a:rPr sz="2000"/>
              <a:t>Body Level Three</a:t>
            </a:r>
          </a:p>
          <a:p>
            <a:pPr lvl="3">
              <a:defRPr sz="1800"/>
            </a:pPr>
            <a:r>
              <a:rPr sz="2000"/>
              <a:t>Body Level Four</a:t>
            </a:r>
          </a:p>
          <a:p>
            <a:pPr lvl="4">
              <a:defRPr sz="1800"/>
            </a:pPr>
            <a:r>
              <a:rPr sz="2000"/>
              <a:t>Body Level Five</a:t>
            </a:r>
          </a:p>
        </p:txBody>
      </p:sp>
      <p:sp>
        <p:nvSpPr>
          <p:cNvPr id="16" name="Shape 1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rPr/>
              <a:pPr lvl="0"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>
            <a:spLocks noGrp="1"/>
          </p:cNvSpPr>
          <p:nvPr>
            <p:ph type="body" idx="1"/>
          </p:nvPr>
        </p:nvSpPr>
        <p:spPr>
          <a:xfrm>
            <a:off x="889000" y="889000"/>
            <a:ext cx="7366000" cy="5080000"/>
          </a:xfrm>
          <a:prstGeom prst="rect">
            <a:avLst/>
          </a:prstGeom>
        </p:spPr>
        <p:txBody>
          <a:bodyPr/>
          <a:lstStyle>
            <a:lvl1pPr>
              <a:spcBef>
                <a:spcPts val="3300"/>
              </a:spcBef>
            </a:lvl1pPr>
            <a:lvl2pPr>
              <a:spcBef>
                <a:spcPts val="3300"/>
              </a:spcBef>
            </a:lvl2pPr>
            <a:lvl3pPr>
              <a:spcBef>
                <a:spcPts val="3300"/>
              </a:spcBef>
            </a:lvl3pPr>
            <a:lvl4pPr>
              <a:spcBef>
                <a:spcPts val="3300"/>
              </a:spcBef>
            </a:lvl4pPr>
            <a:lvl5pPr>
              <a:spcBef>
                <a:spcPts val="3300"/>
              </a:spcBef>
            </a:lvl5pPr>
          </a:lstStyle>
          <a:p>
            <a:pPr lvl="0">
              <a:defRPr sz="1800"/>
            </a:pPr>
            <a:r>
              <a:rPr sz="2800"/>
              <a:t>Body Level One</a:t>
            </a:r>
          </a:p>
          <a:p>
            <a:pPr lvl="1">
              <a:defRPr sz="1800"/>
            </a:pPr>
            <a:r>
              <a:rPr sz="2800"/>
              <a:t>Body Level Two</a:t>
            </a:r>
          </a:p>
          <a:p>
            <a:pPr lvl="2">
              <a:defRPr sz="1800"/>
            </a:pPr>
            <a:r>
              <a:rPr sz="2800"/>
              <a:t>Body Level Three</a:t>
            </a:r>
          </a:p>
          <a:p>
            <a:pPr lvl="3">
              <a:defRPr sz="1800"/>
            </a:pPr>
            <a:r>
              <a:rPr sz="2800"/>
              <a:t>Body Level Four</a:t>
            </a:r>
          </a:p>
          <a:p>
            <a:pPr lvl="4">
              <a:defRPr sz="1800"/>
            </a:pPr>
            <a:r>
              <a:rPr sz="2800"/>
              <a:t>Body Level Five</a:t>
            </a:r>
          </a:p>
        </p:txBody>
      </p:sp>
      <p:sp>
        <p:nvSpPr>
          <p:cNvPr id="19" name="Shape 1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rPr/>
              <a:pPr lvl="0"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rPr/>
              <a:pPr lvl="0"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5600"/>
              <a:t>Title Text</a:t>
            </a:r>
          </a:p>
        </p:txBody>
      </p:sp>
      <p:sp>
        <p:nvSpPr>
          <p:cNvPr id="24" name="Shape 2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rPr/>
              <a:pPr lvl="0"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>
            <a:spLocks noGrp="1"/>
          </p:cNvSpPr>
          <p:nvPr>
            <p:ph type="title"/>
          </p:nvPr>
        </p:nvSpPr>
        <p:spPr>
          <a:xfrm>
            <a:off x="889000" y="2095500"/>
            <a:ext cx="7366000" cy="26797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5600"/>
              <a:t>Title Text</a:t>
            </a:r>
          </a:p>
        </p:txBody>
      </p:sp>
      <p:sp>
        <p:nvSpPr>
          <p:cNvPr id="27" name="Shape 2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rPr/>
              <a:pPr lvl="0"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>
            <a:spLocks noGrp="1"/>
          </p:cNvSpPr>
          <p:nvPr>
            <p:ph type="title"/>
          </p:nvPr>
        </p:nvSpPr>
        <p:spPr>
          <a:xfrm>
            <a:off x="889000" y="5181600"/>
            <a:ext cx="7366000" cy="12065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5600"/>
              <a:t>Title Text</a:t>
            </a:r>
          </a:p>
        </p:txBody>
      </p:sp>
      <p:sp>
        <p:nvSpPr>
          <p:cNvPr id="30" name="Shape 3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rPr/>
              <a:pPr lvl="0"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 Refl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>
            <a:spLocks noGrp="1"/>
          </p:cNvSpPr>
          <p:nvPr>
            <p:ph type="title"/>
          </p:nvPr>
        </p:nvSpPr>
        <p:spPr>
          <a:xfrm>
            <a:off x="889000" y="5181600"/>
            <a:ext cx="7366000" cy="12065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5600"/>
              <a:t>Title Text</a:t>
            </a:r>
          </a:p>
        </p:txBody>
      </p:sp>
      <p:sp>
        <p:nvSpPr>
          <p:cNvPr id="33" name="Shape 3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rPr/>
              <a:pPr lvl="0"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889000" y="177800"/>
            <a:ext cx="7366000" cy="1714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ctr"/>
          <a:lstStyle/>
          <a:p>
            <a:pPr lvl="0">
              <a:defRPr sz="1800"/>
            </a:pPr>
            <a:r>
              <a:rPr sz="5600"/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889000" y="1943100"/>
            <a:ext cx="7366000" cy="4025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ctr"/>
          <a:lstStyle/>
          <a:p>
            <a:pPr lvl="0">
              <a:defRPr sz="1800"/>
            </a:pPr>
            <a:r>
              <a:rPr sz="2800"/>
              <a:t>Body Level One</a:t>
            </a:r>
          </a:p>
          <a:p>
            <a:pPr lvl="1">
              <a:defRPr sz="1800"/>
            </a:pPr>
            <a:r>
              <a:rPr sz="2800"/>
              <a:t>Body Level Two</a:t>
            </a:r>
          </a:p>
          <a:p>
            <a:pPr lvl="2">
              <a:defRPr sz="1800"/>
            </a:pPr>
            <a:r>
              <a:rPr sz="2800"/>
              <a:t>Body Level Three</a:t>
            </a:r>
          </a:p>
          <a:p>
            <a:pPr lvl="3">
              <a:defRPr sz="1800"/>
            </a:pPr>
            <a:r>
              <a:rPr sz="2800"/>
              <a:t>Body Level Four</a:t>
            </a:r>
          </a:p>
          <a:p>
            <a:pPr lvl="4">
              <a:defRPr sz="1800"/>
            </a:pPr>
            <a:r>
              <a:rPr sz="2800"/>
              <a:t>Body Level Five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4445000" y="6527800"/>
            <a:ext cx="241300" cy="254000"/>
          </a:xfrm>
          <a:prstGeom prst="rect">
            <a:avLst/>
          </a:prstGeom>
          <a:ln w="12700">
            <a:miter lim="400000"/>
          </a:ln>
        </p:spPr>
        <p:txBody>
          <a:bodyPr wrap="none" lIns="38100" tIns="38100" rIns="38100" bIns="38100">
            <a:spAutoFit/>
          </a:bodyPr>
          <a:lstStyle>
            <a:lvl1pPr>
              <a:defRPr sz="1200"/>
            </a:lvl1pPr>
          </a:lstStyle>
          <a:p>
            <a:pPr lvl="0"/>
            <a:fld id="{86CB4B4D-7CA3-9044-876B-883B54F8677D}" type="slidenum">
              <a:rPr/>
              <a:pPr lvl="0"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ransition spd="med"/>
  <p:txStyles>
    <p:titleStyle>
      <a:lvl1pPr algn="ctr" defTabSz="406400">
        <a:defRPr sz="5600">
          <a:latin typeface="+mn-lt"/>
          <a:ea typeface="+mn-ea"/>
          <a:cs typeface="+mn-cs"/>
          <a:sym typeface="Gill Sans"/>
        </a:defRPr>
      </a:lvl1pPr>
      <a:lvl2pPr indent="228600" algn="ctr" defTabSz="406400">
        <a:defRPr sz="5600">
          <a:latin typeface="+mn-lt"/>
          <a:ea typeface="+mn-ea"/>
          <a:cs typeface="+mn-cs"/>
          <a:sym typeface="Gill Sans"/>
        </a:defRPr>
      </a:lvl2pPr>
      <a:lvl3pPr indent="457200" algn="ctr" defTabSz="406400">
        <a:defRPr sz="5600">
          <a:latin typeface="+mn-lt"/>
          <a:ea typeface="+mn-ea"/>
          <a:cs typeface="+mn-cs"/>
          <a:sym typeface="Gill Sans"/>
        </a:defRPr>
      </a:lvl3pPr>
      <a:lvl4pPr indent="685800" algn="ctr" defTabSz="406400">
        <a:defRPr sz="5600">
          <a:latin typeface="+mn-lt"/>
          <a:ea typeface="+mn-ea"/>
          <a:cs typeface="+mn-cs"/>
          <a:sym typeface="Gill Sans"/>
        </a:defRPr>
      </a:lvl4pPr>
      <a:lvl5pPr indent="914400" algn="ctr" defTabSz="406400">
        <a:defRPr sz="5600">
          <a:latin typeface="+mn-lt"/>
          <a:ea typeface="+mn-ea"/>
          <a:cs typeface="+mn-cs"/>
          <a:sym typeface="Gill Sans"/>
        </a:defRPr>
      </a:lvl5pPr>
      <a:lvl6pPr indent="1143000" algn="ctr" defTabSz="406400">
        <a:defRPr sz="5600">
          <a:latin typeface="+mn-lt"/>
          <a:ea typeface="+mn-ea"/>
          <a:cs typeface="+mn-cs"/>
          <a:sym typeface="Gill Sans"/>
        </a:defRPr>
      </a:lvl6pPr>
      <a:lvl7pPr indent="1371600" algn="ctr" defTabSz="406400">
        <a:defRPr sz="5600">
          <a:latin typeface="+mn-lt"/>
          <a:ea typeface="+mn-ea"/>
          <a:cs typeface="+mn-cs"/>
          <a:sym typeface="Gill Sans"/>
        </a:defRPr>
      </a:lvl7pPr>
      <a:lvl8pPr indent="1600200" algn="ctr" defTabSz="406400">
        <a:defRPr sz="5600">
          <a:latin typeface="+mn-lt"/>
          <a:ea typeface="+mn-ea"/>
          <a:cs typeface="+mn-cs"/>
          <a:sym typeface="Gill Sans"/>
        </a:defRPr>
      </a:lvl8pPr>
      <a:lvl9pPr indent="1828800" algn="ctr" defTabSz="406400">
        <a:defRPr sz="5600">
          <a:latin typeface="+mn-lt"/>
          <a:ea typeface="+mn-ea"/>
          <a:cs typeface="+mn-cs"/>
          <a:sym typeface="Gill Sans"/>
        </a:defRPr>
      </a:lvl9pPr>
    </p:titleStyle>
    <p:bodyStyle>
      <a:lvl1pPr marL="698500" indent="-444500" defTabSz="406400">
        <a:spcBef>
          <a:spcPts val="1600"/>
        </a:spcBef>
        <a:buSzPct val="171000"/>
        <a:buChar char="•"/>
        <a:defRPr sz="2800">
          <a:latin typeface="+mn-lt"/>
          <a:ea typeface="+mn-ea"/>
          <a:cs typeface="+mn-cs"/>
          <a:sym typeface="Gill Sans"/>
        </a:defRPr>
      </a:lvl1pPr>
      <a:lvl2pPr marL="1041400" indent="-444500" defTabSz="406400">
        <a:spcBef>
          <a:spcPts val="1600"/>
        </a:spcBef>
        <a:buSzPct val="171000"/>
        <a:buChar char="•"/>
        <a:defRPr sz="2800">
          <a:latin typeface="+mn-lt"/>
          <a:ea typeface="+mn-ea"/>
          <a:cs typeface="+mn-cs"/>
          <a:sym typeface="Gill Sans"/>
        </a:defRPr>
      </a:lvl2pPr>
      <a:lvl3pPr marL="1384300" indent="-444500" defTabSz="406400">
        <a:spcBef>
          <a:spcPts val="1600"/>
        </a:spcBef>
        <a:buSzPct val="171000"/>
        <a:buChar char="•"/>
        <a:defRPr sz="2800">
          <a:latin typeface="+mn-lt"/>
          <a:ea typeface="+mn-ea"/>
          <a:cs typeface="+mn-cs"/>
          <a:sym typeface="Gill Sans"/>
        </a:defRPr>
      </a:lvl3pPr>
      <a:lvl4pPr marL="1739900" indent="-444500" defTabSz="406400">
        <a:spcBef>
          <a:spcPts val="1600"/>
        </a:spcBef>
        <a:buSzPct val="171000"/>
        <a:buChar char="•"/>
        <a:defRPr sz="2800">
          <a:latin typeface="+mn-lt"/>
          <a:ea typeface="+mn-ea"/>
          <a:cs typeface="+mn-cs"/>
          <a:sym typeface="Gill Sans"/>
        </a:defRPr>
      </a:lvl4pPr>
      <a:lvl5pPr marL="2082800" indent="-444500" defTabSz="406400">
        <a:spcBef>
          <a:spcPts val="1600"/>
        </a:spcBef>
        <a:buSzPct val="171000"/>
        <a:buChar char="•"/>
        <a:defRPr sz="2800">
          <a:latin typeface="+mn-lt"/>
          <a:ea typeface="+mn-ea"/>
          <a:cs typeface="+mn-cs"/>
          <a:sym typeface="Gill Sans"/>
        </a:defRPr>
      </a:lvl5pPr>
      <a:lvl6pPr marL="2425700" indent="-444500" defTabSz="406400">
        <a:spcBef>
          <a:spcPts val="1600"/>
        </a:spcBef>
        <a:buSzPct val="171000"/>
        <a:buChar char="•"/>
        <a:defRPr sz="2800">
          <a:latin typeface="+mn-lt"/>
          <a:ea typeface="+mn-ea"/>
          <a:cs typeface="+mn-cs"/>
          <a:sym typeface="Gill Sans"/>
        </a:defRPr>
      </a:lvl6pPr>
      <a:lvl7pPr marL="2768600" indent="-444500" defTabSz="406400">
        <a:spcBef>
          <a:spcPts val="1600"/>
        </a:spcBef>
        <a:buSzPct val="171000"/>
        <a:buChar char="•"/>
        <a:defRPr sz="2800">
          <a:latin typeface="+mn-lt"/>
          <a:ea typeface="+mn-ea"/>
          <a:cs typeface="+mn-cs"/>
          <a:sym typeface="Gill Sans"/>
        </a:defRPr>
      </a:lvl7pPr>
      <a:lvl8pPr marL="3111500" indent="-444500" defTabSz="406400">
        <a:spcBef>
          <a:spcPts val="1600"/>
        </a:spcBef>
        <a:buSzPct val="171000"/>
        <a:buChar char="•"/>
        <a:defRPr sz="2800">
          <a:latin typeface="+mn-lt"/>
          <a:ea typeface="+mn-ea"/>
          <a:cs typeface="+mn-cs"/>
          <a:sym typeface="Gill Sans"/>
        </a:defRPr>
      </a:lvl8pPr>
      <a:lvl9pPr marL="3454400" indent="-444500" defTabSz="406400">
        <a:spcBef>
          <a:spcPts val="1600"/>
        </a:spcBef>
        <a:buSzPct val="171000"/>
        <a:buChar char="•"/>
        <a:defRPr sz="2800">
          <a:latin typeface="+mn-lt"/>
          <a:ea typeface="+mn-ea"/>
          <a:cs typeface="+mn-cs"/>
          <a:sym typeface="Gill Sans"/>
        </a:defRPr>
      </a:lvl9pPr>
    </p:bodyStyle>
    <p:otherStyle>
      <a:lvl1pPr algn="ctr" defTabSz="406400">
        <a:defRPr sz="1200">
          <a:solidFill>
            <a:schemeClr val="tx1"/>
          </a:solidFill>
          <a:latin typeface="+mn-lt"/>
          <a:ea typeface="+mn-ea"/>
          <a:cs typeface="+mn-cs"/>
          <a:sym typeface="Gill Sans"/>
        </a:defRPr>
      </a:lvl1pPr>
      <a:lvl2pPr indent="228600" algn="ctr" defTabSz="406400">
        <a:defRPr sz="1200">
          <a:solidFill>
            <a:schemeClr val="tx1"/>
          </a:solidFill>
          <a:latin typeface="+mn-lt"/>
          <a:ea typeface="+mn-ea"/>
          <a:cs typeface="+mn-cs"/>
          <a:sym typeface="Gill Sans"/>
        </a:defRPr>
      </a:lvl2pPr>
      <a:lvl3pPr indent="457200" algn="ctr" defTabSz="406400">
        <a:defRPr sz="1200">
          <a:solidFill>
            <a:schemeClr val="tx1"/>
          </a:solidFill>
          <a:latin typeface="+mn-lt"/>
          <a:ea typeface="+mn-ea"/>
          <a:cs typeface="+mn-cs"/>
          <a:sym typeface="Gill Sans"/>
        </a:defRPr>
      </a:lvl3pPr>
      <a:lvl4pPr indent="685800" algn="ctr" defTabSz="406400">
        <a:defRPr sz="1200">
          <a:solidFill>
            <a:schemeClr val="tx1"/>
          </a:solidFill>
          <a:latin typeface="+mn-lt"/>
          <a:ea typeface="+mn-ea"/>
          <a:cs typeface="+mn-cs"/>
          <a:sym typeface="Gill Sans"/>
        </a:defRPr>
      </a:lvl4pPr>
      <a:lvl5pPr indent="914400" algn="ctr" defTabSz="406400">
        <a:defRPr sz="1200">
          <a:solidFill>
            <a:schemeClr val="tx1"/>
          </a:solidFill>
          <a:latin typeface="+mn-lt"/>
          <a:ea typeface="+mn-ea"/>
          <a:cs typeface="+mn-cs"/>
          <a:sym typeface="Gill Sans"/>
        </a:defRPr>
      </a:lvl5pPr>
      <a:lvl6pPr indent="1143000" algn="ctr" defTabSz="406400">
        <a:defRPr sz="1200">
          <a:solidFill>
            <a:schemeClr val="tx1"/>
          </a:solidFill>
          <a:latin typeface="+mn-lt"/>
          <a:ea typeface="+mn-ea"/>
          <a:cs typeface="+mn-cs"/>
          <a:sym typeface="Gill Sans"/>
        </a:defRPr>
      </a:lvl6pPr>
      <a:lvl7pPr indent="1371600" algn="ctr" defTabSz="406400">
        <a:defRPr sz="1200">
          <a:solidFill>
            <a:schemeClr val="tx1"/>
          </a:solidFill>
          <a:latin typeface="+mn-lt"/>
          <a:ea typeface="+mn-ea"/>
          <a:cs typeface="+mn-cs"/>
          <a:sym typeface="Gill Sans"/>
        </a:defRPr>
      </a:lvl7pPr>
      <a:lvl8pPr indent="1600200" algn="ctr" defTabSz="406400">
        <a:defRPr sz="1200">
          <a:solidFill>
            <a:schemeClr val="tx1"/>
          </a:solidFill>
          <a:latin typeface="+mn-lt"/>
          <a:ea typeface="+mn-ea"/>
          <a:cs typeface="+mn-cs"/>
          <a:sym typeface="Gill Sans"/>
        </a:defRPr>
      </a:lvl8pPr>
      <a:lvl9pPr indent="1828800" algn="ctr" defTabSz="406400">
        <a:defRPr sz="1200">
          <a:solidFill>
            <a:schemeClr val="tx1"/>
          </a:solidFill>
          <a:latin typeface="+mn-lt"/>
          <a:ea typeface="+mn-ea"/>
          <a:cs typeface="+mn-cs"/>
          <a:sym typeface="Gill San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2.png"/><Relationship Id="rId7" Type="http://schemas.openxmlformats.org/officeDocument/2006/relationships/image" Target="../media/image1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6.png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DSC_8759-filtered.jpg"/>
          <p:cNvPicPr/>
          <p:nvPr/>
        </p:nvPicPr>
        <p:blipFill>
          <a:blip r:embed="rId2" cstate="print">
            <a:alphaModFix amt="11000"/>
            <a:extLst/>
          </a:blip>
          <a:stretch>
            <a:fillRect/>
          </a:stretch>
        </p:blipFill>
        <p:spPr>
          <a:xfrm>
            <a:off x="290945" y="83364"/>
            <a:ext cx="6611082" cy="6665871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58" name="Table 58"/>
          <p:cNvGraphicFramePr/>
          <p:nvPr/>
        </p:nvGraphicFramePr>
        <p:xfrm>
          <a:off x="645319" y="3416300"/>
          <a:ext cx="7835900" cy="1816100"/>
        </p:xfrm>
        <a:graphic>
          <a:graphicData uri="http://schemas.openxmlformats.org/drawingml/2006/table">
            <a:tbl>
              <a:tblPr bandRow="1">
                <a:tableStyleId>{4C3C2611-4C71-4FC5-86AE-919BDF0F9419}</a:tableStyleId>
              </a:tblPr>
              <a:tblGrid>
                <a:gridCol w="7835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16100">
                <a:tc>
                  <a:txBody>
                    <a:bodyPr/>
                    <a:lstStyle/>
                    <a:p>
                      <a:pPr lvl="0" defTabSz="914400">
                        <a:lnSpc>
                          <a:spcPts val="3400"/>
                        </a:lnSpc>
                        <a:spcBef>
                          <a:spcPts val="2100"/>
                        </a:spcBef>
                        <a:tabLst>
                          <a:tab pos="825500" algn="l"/>
                        </a:tabLst>
                        <a:defRPr sz="1800"/>
                      </a:pPr>
                      <a:r>
                        <a:rPr sz="3000">
                          <a:uFill>
                            <a:solidFill/>
                          </a:uFill>
                          <a:latin typeface="AppleGothic 일반체"/>
                          <a:ea typeface="AppleGothic 일반체"/>
                          <a:cs typeface="AppleGothic 일반체"/>
                          <a:sym typeface="AppleGothic 일반체"/>
                        </a:rPr>
                        <a:t>Achieving Last To Clear Reduction Using Shipment Movement Scan Time</a:t>
                      </a:r>
                    </a:p>
                  </a:txBody>
                  <a:tcPr marL="38100" marR="38100" marT="38100" marB="38100" anchor="ctr" horzOverflow="overflow">
                    <a:lnL>
                      <a:round/>
                    </a:lnL>
                    <a:lnR>
                      <a:round/>
                    </a:lnR>
                    <a:lnT>
                      <a:round/>
                    </a:lnT>
                    <a:lnB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9" name="Shape 59"/>
          <p:cNvSpPr/>
          <p:nvPr/>
        </p:nvSpPr>
        <p:spPr>
          <a:xfrm>
            <a:off x="2178781" y="1962150"/>
            <a:ext cx="4737101" cy="1219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ctr">
            <a:spAutoFit/>
          </a:bodyPr>
          <a:lstStyle>
            <a:lvl1pPr>
              <a:defRPr sz="3700">
                <a:solidFill>
                  <a:srgbClr val="E32400"/>
                </a:solidFill>
                <a:latin typeface="AppleGothic 일반체"/>
                <a:ea typeface="AppleGothic 일반체"/>
                <a:cs typeface="AppleGothic 일반체"/>
                <a:sym typeface="AppleGothic 일반체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700">
                <a:solidFill>
                  <a:srgbClr val="E32400"/>
                </a:solidFill>
              </a:rPr>
              <a:t>Quality Improvement Business Review</a:t>
            </a:r>
          </a:p>
        </p:txBody>
      </p:sp>
      <p:pic>
        <p:nvPicPr>
          <p:cNvPr id="60" name="Screen Shot 2014-03-26 at 1.32.11 PM.png"/>
          <p:cNvPicPr/>
          <p:nvPr/>
        </p:nvPicPr>
        <p:blipFill>
          <a:blip r:embed="rId3" cstate="print">
            <a:extLst/>
          </a:blip>
          <a:stretch>
            <a:fillRect/>
          </a:stretch>
        </p:blipFill>
        <p:spPr>
          <a:xfrm>
            <a:off x="6648450" y="5818164"/>
            <a:ext cx="2370535" cy="690722"/>
          </a:xfrm>
          <a:prstGeom prst="rect">
            <a:avLst/>
          </a:prstGeom>
          <a:ln w="25400">
            <a:miter lim="400000"/>
          </a:ln>
          <a:effectLst>
            <a:reflection stA="50000" endPos="40000" dir="5400000" sy="-100000" algn="bl" rotWithShape="0"/>
          </a:effectLst>
        </p:spPr>
      </p:pic>
      <p:sp>
        <p:nvSpPr>
          <p:cNvPr id="61" name="Shape 6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>
            <a:lvl1pPr>
              <a:defRPr sz="1400">
                <a:solidFill>
                  <a:srgbClr val="797979"/>
                </a:solidFill>
                <a:uFill>
                  <a:solidFill>
                    <a:srgbClr val="797979"/>
                  </a:solidFill>
                </a:uFill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fld id="{86CB4B4D-7CA3-9044-876B-883B54F8677D}" type="slidenum">
              <a:rPr sz="1400">
                <a:solidFill>
                  <a:srgbClr val="797979"/>
                </a:solidFill>
                <a:uFill>
                  <a:solidFill>
                    <a:srgbClr val="797979"/>
                  </a:solidFill>
                </a:uFill>
              </a:rPr>
              <a:pPr lvl="0">
                <a:defRPr sz="1800">
                  <a:solidFill>
                    <a:srgbClr val="000000"/>
                  </a:solidFill>
                  <a:uFillTx/>
                </a:defRPr>
              </a:pPr>
              <a:t>1</a:t>
            </a:fld>
            <a:endParaRPr sz="1400">
              <a:solidFill>
                <a:srgbClr val="797979"/>
              </a:solidFill>
              <a:uFill>
                <a:solidFill>
                  <a:srgbClr val="797979"/>
                </a:solidFill>
              </a:uFill>
            </a:endParaRP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/>
          <p:nvPr/>
        </p:nvSpPr>
        <p:spPr>
          <a:xfrm>
            <a:off x="101600" y="673100"/>
            <a:ext cx="5626100" cy="749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ctr">
            <a:spAutoFit/>
          </a:bodyPr>
          <a:lstStyle/>
          <a:p>
            <a:pPr lvl="0" algn="l">
              <a:defRPr sz="1800"/>
            </a:pPr>
            <a:r>
              <a:rPr sz="4400" dirty="0"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rPr>
              <a:t>Build:</a:t>
            </a:r>
            <a:r>
              <a:rPr sz="2000" dirty="0">
                <a:solidFill>
                  <a:srgbClr val="FF4013"/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rPr>
              <a:t> </a:t>
            </a:r>
            <a:r>
              <a:rPr sz="2000" dirty="0">
                <a:solidFill>
                  <a:srgbClr val="3C081B"/>
                </a:solidFill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rPr>
              <a:t>Root Cause Analysis</a:t>
            </a:r>
          </a:p>
        </p:txBody>
      </p:sp>
      <p:sp>
        <p:nvSpPr>
          <p:cNvPr id="211" name="Shape 211"/>
          <p:cNvSpPr/>
          <p:nvPr/>
        </p:nvSpPr>
        <p:spPr>
          <a:xfrm>
            <a:off x="5354638" y="3776662"/>
            <a:ext cx="3644901" cy="1295401"/>
          </a:xfrm>
          <a:prstGeom prst="rect">
            <a:avLst/>
          </a:prstGeom>
          <a:ln>
            <a:round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/>
          <a:lstStyle/>
          <a:p>
            <a:pPr marL="482600" lvl="0" indent="-482600" algn="l" defTabSz="914400">
              <a:lnSpc>
                <a:spcPts val="2300"/>
              </a:lnSpc>
              <a:spcBef>
                <a:spcPts val="800"/>
              </a:spcBef>
              <a:buClr>
                <a:srgbClr val="FF2600"/>
              </a:buClr>
              <a:buSzPct val="159473"/>
              <a:buFont typeface="Zapf Dingbats"/>
              <a:buBlip>
                <a:blip r:embed="rId2"/>
              </a:buBlip>
              <a:defRPr sz="1800"/>
            </a:pPr>
            <a:endParaRPr dirty="0">
              <a:solidFill>
                <a:srgbClr val="531B93"/>
              </a:solidFill>
              <a:uFill>
                <a:solidFill>
                  <a:srgbClr val="531B93"/>
                </a:solidFill>
              </a:uFill>
              <a:latin typeface="Copperplate Gothic Bold"/>
              <a:ea typeface="Copperplate Gothic Bold"/>
              <a:cs typeface="Copperplate Gothic Bold"/>
              <a:sym typeface="Copperplate Gothic Bold"/>
            </a:endParaRPr>
          </a:p>
          <a:p>
            <a:pPr marL="381000" lvl="0" indent="-381000" algn="l" defTabSz="914400">
              <a:lnSpc>
                <a:spcPts val="1700"/>
              </a:lnSpc>
              <a:buClr>
                <a:srgbClr val="FF2600"/>
              </a:buClr>
              <a:buSzPct val="130000"/>
              <a:buFont typeface="Zapf Dingbats"/>
              <a:buBlip>
                <a:blip r:embed="rId3"/>
              </a:buBlip>
              <a:defRPr sz="1800"/>
            </a:pPr>
            <a:r>
              <a:rPr dirty="0">
                <a:solidFill>
                  <a:schemeClr val="tx1"/>
                </a:solidFill>
                <a:uFill>
                  <a:solidFill>
                    <a:srgbClr val="531B93"/>
                  </a:solidFill>
                </a:u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rPr>
              <a:t>Fishbone diagram</a:t>
            </a:r>
          </a:p>
          <a:p>
            <a:pPr lvl="0" algn="l" defTabSz="914400">
              <a:lnSpc>
                <a:spcPts val="800"/>
              </a:lnSpc>
              <a:spcBef>
                <a:spcPts val="800"/>
              </a:spcBef>
              <a:defRPr sz="1800"/>
            </a:pPr>
            <a:endParaRPr sz="1100" dirty="0">
              <a:solidFill>
                <a:srgbClr val="531B93"/>
              </a:solidFill>
              <a:uFill>
                <a:solidFill>
                  <a:srgbClr val="531B93"/>
                </a:solidFill>
              </a:uFill>
              <a:latin typeface="Copperplate Gothic Bold"/>
              <a:ea typeface="Copperplate Gothic Bold"/>
              <a:cs typeface="Copperplate Gothic Bold"/>
              <a:sym typeface="Copperplate Gothic Bold"/>
            </a:endParaRPr>
          </a:p>
          <a:p>
            <a:pPr marL="381000" lvl="0" indent="-381000" algn="l" defTabSz="914400">
              <a:lnSpc>
                <a:spcPts val="1700"/>
              </a:lnSpc>
              <a:spcBef>
                <a:spcPts val="800"/>
              </a:spcBef>
              <a:buSzPct val="130000"/>
              <a:buBlip>
                <a:blip r:embed="rId3"/>
              </a:buBlip>
              <a:defRPr sz="1800"/>
            </a:pPr>
            <a:r>
              <a:rPr dirty="0">
                <a:solidFill>
                  <a:schemeClr val="tx1"/>
                </a:solidFill>
                <a:uFill>
                  <a:solidFill>
                    <a:srgbClr val="531B93"/>
                  </a:solidFill>
                </a:u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rPr>
              <a:t>Group brainstorming</a:t>
            </a:r>
          </a:p>
        </p:txBody>
      </p:sp>
      <p:sp>
        <p:nvSpPr>
          <p:cNvPr id="212" name="Shape 212"/>
          <p:cNvSpPr/>
          <p:nvPr/>
        </p:nvSpPr>
        <p:spPr>
          <a:xfrm>
            <a:off x="946150" y="1838326"/>
            <a:ext cx="7251700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ctr">
            <a:spAutoFit/>
          </a:bodyPr>
          <a:lstStyle>
            <a:lvl1pPr>
              <a:defRPr sz="1800">
                <a:solidFill>
                  <a:srgbClr val="FF2600"/>
                </a:solidFill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defRPr>
            </a:lvl1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FF2600"/>
                </a:solidFill>
              </a:rPr>
              <a:t>Methods utilized to assist us in determining root causes:</a:t>
            </a:r>
          </a:p>
        </p:txBody>
      </p:sp>
      <p:pic>
        <p:nvPicPr>
          <p:cNvPr id="213" name="Screen Shot 2014-03-26 at 1.32.11 PM.png"/>
          <p:cNvPicPr/>
          <p:nvPr/>
        </p:nvPicPr>
        <p:blipFill>
          <a:blip r:embed="rId4" cstate="print">
            <a:alphaModFix amt="5000"/>
            <a:extLst/>
          </a:blip>
          <a:stretch>
            <a:fillRect/>
          </a:stretch>
        </p:blipFill>
        <p:spPr>
          <a:xfrm>
            <a:off x="1549400" y="-279400"/>
            <a:ext cx="6045200" cy="2008567"/>
          </a:xfrm>
          <a:prstGeom prst="rect">
            <a:avLst/>
          </a:prstGeom>
          <a:ln w="12700">
            <a:miter lim="400000"/>
          </a:ln>
        </p:spPr>
      </p:pic>
      <p:pic>
        <p:nvPicPr>
          <p:cNvPr id="215" name="Picture 214"/>
          <p:cNvPicPr/>
          <p:nvPr/>
        </p:nvPicPr>
        <p:blipFill>
          <a:blip r:embed="rId5" cstate="print">
            <a:extLst/>
          </a:blip>
          <a:stretch>
            <a:fillRect/>
          </a:stretch>
        </p:blipFill>
        <p:spPr>
          <a:xfrm>
            <a:off x="169862" y="2305052"/>
            <a:ext cx="4914901" cy="3810001"/>
          </a:xfrm>
          <a:prstGeom prst="rect">
            <a:avLst/>
          </a:prstGeom>
          <a:effectLst>
            <a:outerShdw blurRad="63500" dist="50800" dir="3600000" rotWithShape="0">
              <a:srgbClr val="212121">
                <a:alpha val="91000"/>
              </a:srgbClr>
            </a:outerShdw>
          </a:effectLst>
        </p:spPr>
      </p:pic>
      <p:sp>
        <p:nvSpPr>
          <p:cNvPr id="216" name="Shape 216"/>
          <p:cNvSpPr/>
          <p:nvPr/>
        </p:nvSpPr>
        <p:spPr>
          <a:xfrm>
            <a:off x="127000" y="1460500"/>
            <a:ext cx="8839200" cy="254000"/>
          </a:xfrm>
          <a:prstGeom prst="rightArrow">
            <a:avLst>
              <a:gd name="adj1" fmla="val 50000"/>
              <a:gd name="adj2" fmla="val 145000"/>
            </a:avLst>
          </a:prstGeom>
          <a:gradFill>
            <a:gsLst>
              <a:gs pos="0">
                <a:srgbClr val="FF2600">
                  <a:alpha val="88000"/>
                </a:srgbClr>
              </a:gs>
              <a:gs pos="100000">
                <a:srgbClr val="531B93">
                  <a:alpha val="88000"/>
                </a:srgbClr>
              </a:gs>
            </a:gsLst>
            <a:lin ang="1200000"/>
          </a:gradFill>
          <a:ln w="12700">
            <a:miter lim="400000"/>
          </a:ln>
          <a:effectLst>
            <a:outerShdw blurRad="76200" dist="12700" dir="5220000" rotWithShape="0">
              <a:srgbClr val="919191">
                <a:alpha val="91000"/>
              </a:srgbClr>
            </a:outerShdw>
          </a:effectLst>
        </p:spPr>
        <p:txBody>
          <a:bodyPr lIns="38100" tIns="38100" rIns="38100" bIns="38100" anchor="ctr"/>
          <a:lstStyle/>
          <a:p>
            <a:pPr lvl="0">
              <a:defRPr sz="2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pic>
        <p:nvPicPr>
          <p:cNvPr id="217" name="Picture 216"/>
          <p:cNvPicPr/>
          <p:nvPr/>
        </p:nvPicPr>
        <p:blipFill>
          <a:blip r:embed="rId6" cstate="print">
            <a:extLst/>
          </a:blip>
          <a:stretch>
            <a:fillRect/>
          </a:stretch>
        </p:blipFill>
        <p:spPr>
          <a:xfrm>
            <a:off x="5170488" y="2364430"/>
            <a:ext cx="3683001" cy="1502822"/>
          </a:xfrm>
          <a:prstGeom prst="rect">
            <a:avLst/>
          </a:prstGeom>
          <a:effectLst>
            <a:outerShdw blurRad="63500" dist="50800" dir="3600000" rotWithShape="0">
              <a:srgbClr val="000000">
                <a:alpha val="91000"/>
              </a:srgbClr>
            </a:outerShdw>
          </a:effectLst>
        </p:spPr>
      </p:pic>
      <p:sp>
        <p:nvSpPr>
          <p:cNvPr id="218" name="Shape 21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>
            <a:lvl1pPr>
              <a:defRPr sz="1400">
                <a:solidFill>
                  <a:srgbClr val="797979"/>
                </a:solidFill>
                <a:uFill>
                  <a:solidFill>
                    <a:srgbClr val="797979"/>
                  </a:solidFill>
                </a:uFill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fld id="{86CB4B4D-7CA3-9044-876B-883B54F8677D}" type="slidenum">
              <a:rPr sz="1400">
                <a:solidFill>
                  <a:srgbClr val="797979"/>
                </a:solidFill>
                <a:uFill>
                  <a:solidFill>
                    <a:srgbClr val="797979"/>
                  </a:solidFill>
                </a:uFill>
              </a:rPr>
              <a:pPr lvl="0">
                <a:defRPr sz="1800">
                  <a:solidFill>
                    <a:srgbClr val="000000"/>
                  </a:solidFill>
                  <a:uFillTx/>
                </a:defRPr>
              </a:pPr>
              <a:t>10</a:t>
            </a:fld>
            <a:endParaRPr sz="1400">
              <a:solidFill>
                <a:srgbClr val="797979"/>
              </a:solidFill>
              <a:uFill>
                <a:solidFill>
                  <a:srgbClr val="797979"/>
                </a:solidFill>
              </a:uFill>
            </a:endParaRPr>
          </a:p>
        </p:txBody>
      </p:sp>
      <p:sp>
        <p:nvSpPr>
          <p:cNvPr id="219" name="Shape 219"/>
          <p:cNvSpPr/>
          <p:nvPr/>
        </p:nvSpPr>
        <p:spPr>
          <a:xfrm>
            <a:off x="5189538" y="5281352"/>
            <a:ext cx="3644901" cy="492443"/>
          </a:xfrm>
          <a:prstGeom prst="rect">
            <a:avLst/>
          </a:prstGeom>
          <a:blipFill>
            <a:blip r:embed="rId7" cstate="print"/>
          </a:blipFill>
          <a:ln w="12700">
            <a:miter lim="400000"/>
          </a:ln>
          <a:effectLst>
            <a:outerShdw blurRad="25400" dist="25400" dir="2388334" rotWithShape="0">
              <a:srgbClr val="000000">
                <a:alpha val="7931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2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1600" dirty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rPr>
              <a:t>Through our root cause and </a:t>
            </a:r>
            <a:endParaRPr lang="en-US" sz="1600" dirty="0" smtClean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</a:endParaRPr>
          </a:p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1600" dirty="0" smtClean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rPr>
              <a:t>multi-voting</a:t>
            </a:r>
            <a:r>
              <a:rPr sz="1600" dirty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rPr>
              <a:t>, “time” was identified</a:t>
            </a:r>
          </a:p>
        </p:txBody>
      </p:sp>
      <p:pic>
        <p:nvPicPr>
          <p:cNvPr id="12" name="Picture 2" descr="C:\Users\mjb1753\Pictures\FedEx Truck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7223760" y="6035040"/>
            <a:ext cx="1828800" cy="750888"/>
          </a:xfrm>
          <a:prstGeom prst="rect">
            <a:avLst/>
          </a:prstGeom>
          <a:noFill/>
        </p:spPr>
      </p:pic>
    </p:spTree>
  </p:cSld>
  <p:clrMapOvr>
    <a:masterClrMapping/>
  </p:clrMapOvr>
  <p:transition spd="slow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compass.tiff"/>
          <p:cNvPicPr/>
          <p:nvPr/>
        </p:nvPicPr>
        <p:blipFill>
          <a:blip r:embed="rId2" cstate="print">
            <a:alphaModFix amt="5000"/>
            <a:extLst/>
          </a:blip>
          <a:stretch>
            <a:fillRect/>
          </a:stretch>
        </p:blipFill>
        <p:spPr>
          <a:xfrm>
            <a:off x="1638300" y="1854200"/>
            <a:ext cx="9144000" cy="9144000"/>
          </a:xfrm>
          <a:prstGeom prst="rect">
            <a:avLst/>
          </a:prstGeom>
          <a:ln w="12700">
            <a:miter lim="400000"/>
          </a:ln>
        </p:spPr>
      </p:pic>
      <p:sp>
        <p:nvSpPr>
          <p:cNvPr id="221" name="Shape 221"/>
          <p:cNvSpPr/>
          <p:nvPr/>
        </p:nvSpPr>
        <p:spPr>
          <a:xfrm>
            <a:off x="101600" y="673100"/>
            <a:ext cx="8839200" cy="825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>
            <a:spAutoFit/>
          </a:bodyPr>
          <a:lstStyle/>
          <a:p>
            <a:pPr lvl="0" algn="l">
              <a:defRPr sz="1800"/>
            </a:pPr>
            <a:r>
              <a:rPr sz="4400" dirty="0"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rPr>
              <a:t>Build</a:t>
            </a:r>
            <a:r>
              <a:rPr sz="4400" dirty="0"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rPr>
              <a:t>:</a:t>
            </a:r>
            <a:r>
              <a:rPr sz="2000" dirty="0">
                <a:solidFill>
                  <a:srgbClr val="3C081B"/>
                </a:solidFill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rPr>
              <a:t> Desired Common Process</a:t>
            </a:r>
          </a:p>
        </p:txBody>
      </p:sp>
      <p:pic>
        <p:nvPicPr>
          <p:cNvPr id="222" name="Screen Shot 2014-03-26 at 1.32.11 PM.png"/>
          <p:cNvPicPr/>
          <p:nvPr/>
        </p:nvPicPr>
        <p:blipFill>
          <a:blip r:embed="rId3" cstate="print">
            <a:alphaModFix amt="5000"/>
            <a:extLst/>
          </a:blip>
          <a:stretch>
            <a:fillRect/>
          </a:stretch>
        </p:blipFill>
        <p:spPr>
          <a:xfrm>
            <a:off x="1549400" y="-279400"/>
            <a:ext cx="6045200" cy="2008567"/>
          </a:xfrm>
          <a:prstGeom prst="rect">
            <a:avLst/>
          </a:prstGeom>
          <a:ln w="12700">
            <a:miter lim="400000"/>
          </a:ln>
        </p:spPr>
      </p:pic>
      <p:sp>
        <p:nvSpPr>
          <p:cNvPr id="224" name="Shape 224"/>
          <p:cNvSpPr/>
          <p:nvPr/>
        </p:nvSpPr>
        <p:spPr>
          <a:xfrm>
            <a:off x="127000" y="1460500"/>
            <a:ext cx="8839200" cy="254000"/>
          </a:xfrm>
          <a:prstGeom prst="rightArrow">
            <a:avLst>
              <a:gd name="adj1" fmla="val 50000"/>
              <a:gd name="adj2" fmla="val 145000"/>
            </a:avLst>
          </a:prstGeom>
          <a:gradFill>
            <a:gsLst>
              <a:gs pos="0">
                <a:srgbClr val="FF2600">
                  <a:alpha val="88000"/>
                </a:srgbClr>
              </a:gs>
              <a:gs pos="100000">
                <a:srgbClr val="531B93">
                  <a:alpha val="88000"/>
                </a:srgbClr>
              </a:gs>
            </a:gsLst>
            <a:lin ang="1200000"/>
          </a:gradFill>
          <a:ln w="12700">
            <a:miter lim="400000"/>
          </a:ln>
          <a:effectLst>
            <a:outerShdw blurRad="76200" dist="12700" dir="5220000" rotWithShape="0">
              <a:srgbClr val="919191">
                <a:alpha val="91000"/>
              </a:srgbClr>
            </a:outerShdw>
          </a:effectLst>
        </p:spPr>
        <p:txBody>
          <a:bodyPr lIns="38100" tIns="38100" rIns="38100" bIns="38100" anchor="ctr"/>
          <a:lstStyle/>
          <a:p>
            <a:pPr lvl="0">
              <a:defRPr sz="2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25" name="Shape 22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>
            <a:lvl1pPr>
              <a:defRPr sz="1400">
                <a:solidFill>
                  <a:srgbClr val="797979"/>
                </a:solidFill>
                <a:uFill>
                  <a:solidFill>
                    <a:srgbClr val="797979"/>
                  </a:solidFill>
                </a:uFill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fld id="{86CB4B4D-7CA3-9044-876B-883B54F8677D}" type="slidenum">
              <a:rPr sz="1400">
                <a:solidFill>
                  <a:srgbClr val="797979"/>
                </a:solidFill>
                <a:uFill>
                  <a:solidFill>
                    <a:srgbClr val="797979"/>
                  </a:solidFill>
                </a:uFill>
              </a:rPr>
              <a:pPr lvl="0">
                <a:defRPr sz="1800">
                  <a:solidFill>
                    <a:srgbClr val="000000"/>
                  </a:solidFill>
                  <a:uFillTx/>
                </a:defRPr>
              </a:pPr>
              <a:t>11</a:t>
            </a:fld>
            <a:endParaRPr sz="1400">
              <a:solidFill>
                <a:srgbClr val="797979"/>
              </a:solidFill>
              <a:uFill>
                <a:solidFill>
                  <a:srgbClr val="797979"/>
                </a:solidFill>
              </a:uFill>
            </a:endParaRPr>
          </a:p>
        </p:txBody>
      </p:sp>
      <p:sp>
        <p:nvSpPr>
          <p:cNvPr id="227" name="Shape 227"/>
          <p:cNvSpPr/>
          <p:nvPr/>
        </p:nvSpPr>
        <p:spPr>
          <a:xfrm>
            <a:off x="637007" y="2243448"/>
            <a:ext cx="7759701" cy="37046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ctr">
            <a:spAutoFit/>
          </a:bodyPr>
          <a:lstStyle/>
          <a:p>
            <a:pPr marL="381000" lvl="0" indent="-381000" algn="l">
              <a:buSzPct val="130000"/>
              <a:buBlip>
                <a:blip r:embed="rId4"/>
              </a:buBlip>
              <a:defRPr sz="1800"/>
            </a:pPr>
            <a:r>
              <a:rPr b="1" dirty="0">
                <a:latin typeface="Apple SD 산돌고딕 Neo 강한 볼드체"/>
                <a:ea typeface="Apple SD 산돌고딕 Neo 강한 볼드체"/>
                <a:cs typeface="Apple SD 산돌고딕 Neo 강한 볼드체"/>
                <a:sym typeface="Apple SD 산돌고딕 Neo 강한 볼드체"/>
              </a:rPr>
              <a:t>Develop an alternative</a:t>
            </a:r>
          </a:p>
          <a:p>
            <a:pPr marL="803275" lvl="3" indent="-3175" algn="l">
              <a:lnSpc>
                <a:spcPct val="90000"/>
              </a:lnSpc>
              <a:spcAft>
                <a:spcPts val="600"/>
              </a:spcAft>
              <a:defRPr sz="1800"/>
            </a:pPr>
            <a:r>
              <a:rPr sz="1400" dirty="0">
                <a:solidFill>
                  <a:srgbClr val="583400"/>
                </a:solidFill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rPr>
              <a:t>The LTC Scorecard in its’ present form gives broad-scale direction to operations leadership.  However, it does not narrow visibility into the data to address the root cause. </a:t>
            </a:r>
          </a:p>
          <a:p>
            <a:pPr marL="381000" lvl="0" indent="-381000" algn="l">
              <a:buSzPct val="130000"/>
              <a:buBlip>
                <a:blip r:embed="rId4"/>
              </a:buBlip>
              <a:defRPr sz="1800"/>
            </a:pPr>
            <a:r>
              <a:rPr b="1" dirty="0">
                <a:latin typeface="Apple SD 산돌고딕 Neo 강한 볼드체"/>
                <a:ea typeface="Apple SD 산돌고딕 Neo 강한 볼드체"/>
                <a:cs typeface="Apple SD 산돌고딕 Neo 강한 볼드체"/>
                <a:sym typeface="Apple SD 산돌고딕 Neo 강한 볼드체"/>
              </a:rPr>
              <a:t>Streamline data</a:t>
            </a:r>
          </a:p>
          <a:p>
            <a:pPr lvl="3" algn="l">
              <a:spcAft>
                <a:spcPts val="600"/>
              </a:spcAft>
              <a:defRPr sz="1800"/>
            </a:pPr>
            <a:r>
              <a:rPr sz="1400" dirty="0">
                <a:solidFill>
                  <a:srgbClr val="583400"/>
                </a:solidFill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rPr>
              <a:t>Highlight spikes in time-specific graphs so analyst time is spent more wisely.</a:t>
            </a:r>
          </a:p>
          <a:p>
            <a:pPr marL="381000" lvl="0" indent="-381000" algn="l">
              <a:buSzPct val="130000"/>
              <a:buBlip>
                <a:blip r:embed="rId4"/>
              </a:buBlip>
              <a:defRPr sz="1800"/>
            </a:pPr>
            <a:r>
              <a:rPr b="1" dirty="0">
                <a:latin typeface="Apple SD 산돌고딕 Neo 강한 볼드체"/>
                <a:ea typeface="Apple SD 산돌고딕 Neo 강한 볼드체"/>
                <a:cs typeface="Apple SD 산돌고딕 Neo 강한 볼드체"/>
                <a:sym typeface="Apple SD 산돌고딕 Neo 강한 볼드체"/>
              </a:rPr>
              <a:t>Create consistent approach</a:t>
            </a:r>
          </a:p>
          <a:p>
            <a:pPr marL="803275" lvl="3" indent="-3175" algn="l">
              <a:lnSpc>
                <a:spcPct val="90000"/>
              </a:lnSpc>
              <a:spcAft>
                <a:spcPts val="600"/>
              </a:spcAft>
              <a:defRPr sz="1800"/>
            </a:pPr>
            <a:r>
              <a:rPr sz="1400" dirty="0">
                <a:solidFill>
                  <a:srgbClr val="583400"/>
                </a:solidFill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rPr>
              <a:t>Job aid documents to be written as a guide for teams to follow so the approaches remain consistent.</a:t>
            </a:r>
          </a:p>
          <a:p>
            <a:pPr marL="381000" lvl="0" indent="-381000" algn="l">
              <a:buSzPct val="130000"/>
              <a:buBlip>
                <a:blip r:embed="rId4"/>
              </a:buBlip>
              <a:defRPr sz="1800"/>
            </a:pPr>
            <a:r>
              <a:rPr b="1" dirty="0">
                <a:latin typeface="Apple SD 산돌고딕 Neo 강한 볼드체"/>
                <a:ea typeface="Apple SD 산돌고딕 Neo 강한 볼드체"/>
                <a:cs typeface="Apple SD 산돌고딕 Neo 강한 볼드체"/>
                <a:sym typeface="Apple SD 산돌고딕 Neo 강한 볼드체"/>
              </a:rPr>
              <a:t>Work identified locations</a:t>
            </a:r>
          </a:p>
          <a:p>
            <a:pPr marL="803275" lvl="3" indent="-3175" algn="l">
              <a:lnSpc>
                <a:spcPct val="90000"/>
              </a:lnSpc>
              <a:spcAft>
                <a:spcPts val="600"/>
              </a:spcAft>
              <a:defRPr sz="1800"/>
            </a:pPr>
            <a:r>
              <a:rPr sz="1400" dirty="0">
                <a:solidFill>
                  <a:srgbClr val="583400"/>
                </a:solidFill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rPr>
              <a:t>Observe work method and freight handling practices during the peak exception times to determine where education opportunities occur.</a:t>
            </a:r>
          </a:p>
          <a:p>
            <a:pPr marL="381000" lvl="0" indent="-381000" algn="l">
              <a:buSzPct val="130000"/>
              <a:buBlip>
                <a:blip r:embed="rId4"/>
              </a:buBlip>
              <a:defRPr sz="1800"/>
            </a:pPr>
            <a:r>
              <a:rPr b="1" dirty="0">
                <a:latin typeface="Apple SD 산돌고딕 Neo 강한 볼드체"/>
                <a:ea typeface="Apple SD 산돌고딕 Neo 강한 볼드체"/>
                <a:cs typeface="Apple SD 산돌고딕 Neo 강한 볼드체"/>
                <a:sym typeface="Apple SD 산돌고딕 Neo 강한 볼드체"/>
              </a:rPr>
              <a:t>Partner with Leadership</a:t>
            </a:r>
          </a:p>
          <a:p>
            <a:pPr marL="803275" lvl="3" indent="-3175" algn="l">
              <a:lnSpc>
                <a:spcPct val="90000"/>
              </a:lnSpc>
              <a:spcAft>
                <a:spcPts val="400"/>
              </a:spcAft>
              <a:defRPr sz="1800"/>
            </a:pPr>
            <a:r>
              <a:rPr sz="1400" dirty="0">
                <a:solidFill>
                  <a:srgbClr val="583400"/>
                </a:solidFill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rPr>
              <a:t>Share outcome of observations and education opportunities with local Leadership to improve the coaching quality of our front line Supervisors with their hourly employees.</a:t>
            </a:r>
          </a:p>
        </p:txBody>
      </p:sp>
      <p:pic>
        <p:nvPicPr>
          <p:cNvPr id="9" name="Picture 2" descr="C:\Users\mjb1753\Pictures\FedEx Truck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223760" y="6035040"/>
            <a:ext cx="1828800" cy="750888"/>
          </a:xfrm>
          <a:prstGeom prst="rect">
            <a:avLst/>
          </a:prstGeom>
          <a:noFill/>
        </p:spPr>
      </p:pic>
    </p:spTree>
  </p:cSld>
  <p:clrMapOvr>
    <a:masterClrMapping/>
  </p:clrMapOvr>
  <p:transition spd="slow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/>
          <p:nvPr/>
        </p:nvSpPr>
        <p:spPr>
          <a:xfrm>
            <a:off x="101600" y="673100"/>
            <a:ext cx="8839200" cy="825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>
            <a:spAutoFit/>
          </a:bodyPr>
          <a:lstStyle/>
          <a:p>
            <a:pPr lvl="0" algn="l">
              <a:defRPr sz="1800"/>
            </a:pPr>
            <a:r>
              <a:rPr sz="4400" dirty="0"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rPr>
              <a:t>Build</a:t>
            </a:r>
            <a:r>
              <a:rPr sz="4400" dirty="0"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rPr>
              <a:t>:</a:t>
            </a:r>
            <a:r>
              <a:rPr sz="2000" dirty="0">
                <a:solidFill>
                  <a:srgbClr val="3C081B"/>
                </a:solidFill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rPr>
              <a:t> Fish Finder LTC Data by Hour</a:t>
            </a:r>
          </a:p>
        </p:txBody>
      </p:sp>
      <p:pic>
        <p:nvPicPr>
          <p:cNvPr id="230" name="Screen Shot 2014-03-26 at 1.32.11 PM.png"/>
          <p:cNvPicPr/>
          <p:nvPr/>
        </p:nvPicPr>
        <p:blipFill>
          <a:blip r:embed="rId2" cstate="print">
            <a:alphaModFix amt="5000"/>
            <a:extLst/>
          </a:blip>
          <a:stretch>
            <a:fillRect/>
          </a:stretch>
        </p:blipFill>
        <p:spPr>
          <a:xfrm>
            <a:off x="1549400" y="-279400"/>
            <a:ext cx="6045200" cy="2008567"/>
          </a:xfrm>
          <a:prstGeom prst="rect">
            <a:avLst/>
          </a:prstGeom>
          <a:ln w="12700">
            <a:miter lim="400000"/>
          </a:ln>
        </p:spPr>
      </p:pic>
      <p:sp>
        <p:nvSpPr>
          <p:cNvPr id="232" name="Shape 232"/>
          <p:cNvSpPr/>
          <p:nvPr/>
        </p:nvSpPr>
        <p:spPr>
          <a:xfrm>
            <a:off x="127000" y="1460500"/>
            <a:ext cx="8839200" cy="254000"/>
          </a:xfrm>
          <a:prstGeom prst="rightArrow">
            <a:avLst>
              <a:gd name="adj1" fmla="val 50000"/>
              <a:gd name="adj2" fmla="val 145000"/>
            </a:avLst>
          </a:prstGeom>
          <a:gradFill>
            <a:gsLst>
              <a:gs pos="0">
                <a:srgbClr val="FF2600">
                  <a:alpha val="88000"/>
                </a:srgbClr>
              </a:gs>
              <a:gs pos="100000">
                <a:srgbClr val="531B93">
                  <a:alpha val="88000"/>
                </a:srgbClr>
              </a:gs>
            </a:gsLst>
            <a:lin ang="1200000"/>
          </a:gradFill>
          <a:ln w="12700">
            <a:miter lim="400000"/>
          </a:ln>
          <a:effectLst>
            <a:outerShdw blurRad="76200" dist="12700" dir="5220000" rotWithShape="0">
              <a:srgbClr val="919191">
                <a:alpha val="91000"/>
              </a:srgbClr>
            </a:outerShdw>
          </a:effectLst>
        </p:spPr>
        <p:txBody>
          <a:bodyPr lIns="38100" tIns="38100" rIns="38100" bIns="38100" anchor="ctr"/>
          <a:lstStyle/>
          <a:p>
            <a:pPr lvl="0">
              <a:defRPr sz="2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33" name="Shape 23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>
            <a:lvl1pPr>
              <a:defRPr sz="1400">
                <a:solidFill>
                  <a:srgbClr val="797979"/>
                </a:solidFill>
                <a:uFill>
                  <a:solidFill>
                    <a:srgbClr val="797979"/>
                  </a:solidFill>
                </a:uFill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fld id="{86CB4B4D-7CA3-9044-876B-883B54F8677D}" type="slidenum">
              <a:rPr sz="1400">
                <a:solidFill>
                  <a:srgbClr val="797979"/>
                </a:solidFill>
                <a:uFill>
                  <a:solidFill>
                    <a:srgbClr val="797979"/>
                  </a:solidFill>
                </a:uFill>
              </a:rPr>
              <a:pPr lvl="0">
                <a:defRPr sz="1800">
                  <a:solidFill>
                    <a:srgbClr val="000000"/>
                  </a:solidFill>
                  <a:uFillTx/>
                </a:defRPr>
              </a:pPr>
              <a:t>12</a:t>
            </a:fld>
            <a:endParaRPr sz="1400">
              <a:solidFill>
                <a:srgbClr val="797979"/>
              </a:solidFill>
              <a:uFill>
                <a:solidFill>
                  <a:srgbClr val="797979"/>
                </a:solidFill>
              </a:uFill>
            </a:endParaRPr>
          </a:p>
        </p:txBody>
      </p:sp>
      <p:sp>
        <p:nvSpPr>
          <p:cNvPr id="234" name="Shape 234"/>
          <p:cNvSpPr/>
          <p:nvPr/>
        </p:nvSpPr>
        <p:spPr>
          <a:xfrm>
            <a:off x="7086600" y="2006600"/>
            <a:ext cx="1600200" cy="12700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D6D6D6"/>
              </a:gs>
            </a:gsLst>
            <a:lin ang="5400000"/>
          </a:gradFill>
          <a:ln w="12700">
            <a:solidFill/>
            <a:miter lim="400000"/>
          </a:ln>
          <a:effectLst>
            <a:outerShdw blurRad="63500" dist="50800" dir="3600000" rotWithShape="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ctr"/>
          <a:lstStyle>
            <a:lvl1pPr>
              <a:defRPr sz="1400">
                <a:solidFill>
                  <a:srgbClr val="263E0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400">
                <a:solidFill>
                  <a:srgbClr val="263E0F"/>
                </a:solidFill>
              </a:rPr>
              <a:t>Filtered data is presented in graph form to visually see totals by hour</a:t>
            </a:r>
          </a:p>
        </p:txBody>
      </p:sp>
      <p:sp>
        <p:nvSpPr>
          <p:cNvPr id="235" name="Shape 235"/>
          <p:cNvSpPr/>
          <p:nvPr/>
        </p:nvSpPr>
        <p:spPr>
          <a:xfrm>
            <a:off x="7086600" y="3797300"/>
            <a:ext cx="1600200" cy="13335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D6D6D6"/>
              </a:gs>
            </a:gsLst>
            <a:lin ang="5400000"/>
          </a:gradFill>
          <a:ln w="12700">
            <a:solidFill/>
            <a:miter lim="400000"/>
          </a:ln>
          <a:effectLst>
            <a:outerShdw blurRad="63500" dist="50800" dir="3600000" rotWithShape="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ctr"/>
          <a:lstStyle>
            <a:lvl1pPr>
              <a:defRPr sz="1400">
                <a:solidFill>
                  <a:srgbClr val="263E0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400">
                <a:solidFill>
                  <a:srgbClr val="263E0F"/>
                </a:solidFill>
              </a:rPr>
              <a:t>Service Center totals are listed, highlighting top opportunity locations based on filtered data</a:t>
            </a:r>
          </a:p>
        </p:txBody>
      </p:sp>
      <p:sp>
        <p:nvSpPr>
          <p:cNvPr id="236" name="Shape 236"/>
          <p:cNvSpPr/>
          <p:nvPr/>
        </p:nvSpPr>
        <p:spPr>
          <a:xfrm>
            <a:off x="419100" y="2006600"/>
            <a:ext cx="1600200" cy="12700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D6D6D6"/>
              </a:gs>
            </a:gsLst>
            <a:lin ang="5400000"/>
          </a:gradFill>
          <a:ln w="12700">
            <a:solidFill/>
            <a:miter lim="400000"/>
          </a:ln>
          <a:effectLst>
            <a:outerShdw blurRad="63500" dist="50800" dir="3600000" rotWithShape="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ctr"/>
          <a:lstStyle>
            <a:lvl1pPr>
              <a:defRPr sz="1400">
                <a:solidFill>
                  <a:srgbClr val="263E0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400">
                <a:solidFill>
                  <a:srgbClr val="263E0F"/>
                </a:solidFill>
              </a:rPr>
              <a:t>Multiple filters to streamline data to show exactly what is desired</a:t>
            </a:r>
          </a:p>
        </p:txBody>
      </p:sp>
      <p:sp>
        <p:nvSpPr>
          <p:cNvPr id="237" name="Shape 237"/>
          <p:cNvSpPr/>
          <p:nvPr/>
        </p:nvSpPr>
        <p:spPr>
          <a:xfrm>
            <a:off x="406400" y="3797300"/>
            <a:ext cx="1600200" cy="12700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D6D6D6"/>
              </a:gs>
            </a:gsLst>
            <a:lin ang="5400000"/>
          </a:gradFill>
          <a:ln w="12700">
            <a:solidFill/>
            <a:miter lim="400000"/>
          </a:ln>
          <a:effectLst>
            <a:outerShdw blurRad="63500" dist="50800" dir="3600000" rotWithShape="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ctr"/>
          <a:lstStyle>
            <a:lvl1pPr>
              <a:defRPr sz="1400">
                <a:solidFill>
                  <a:srgbClr val="263E0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400">
                <a:solidFill>
                  <a:srgbClr val="263E0F"/>
                </a:solidFill>
              </a:rPr>
              <a:t>Totals by hour are able to be converted to pro-level detail and exported</a:t>
            </a:r>
          </a:p>
        </p:txBody>
      </p:sp>
      <p:sp>
        <p:nvSpPr>
          <p:cNvPr id="238" name="Shape 238"/>
          <p:cNvSpPr/>
          <p:nvPr/>
        </p:nvSpPr>
        <p:spPr>
          <a:xfrm>
            <a:off x="1714794" y="5657850"/>
            <a:ext cx="5613401" cy="609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ctr">
            <a:spAutoFit/>
          </a:bodyPr>
          <a:lstStyle>
            <a:lvl1pPr>
              <a:defRPr sz="1800" b="1">
                <a:solidFill>
                  <a:srgbClr val="941100"/>
                </a:solidFill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defRPr>
            </a:lvl1pPr>
          </a:lstStyle>
          <a:p>
            <a:pPr lvl="0">
              <a:defRPr b="0">
                <a:solidFill>
                  <a:srgbClr val="000000"/>
                </a:solidFill>
              </a:defRPr>
            </a:pPr>
            <a:r>
              <a:rPr b="1">
                <a:solidFill>
                  <a:srgbClr val="941100"/>
                </a:solidFill>
              </a:rPr>
              <a:t>The Fish Finder report gives us precise data in a visual format not possible with the LTC Scorecard</a:t>
            </a:r>
          </a:p>
        </p:txBody>
      </p:sp>
      <p:pic>
        <p:nvPicPr>
          <p:cNvPr id="239" name="Picture 238"/>
          <p:cNvPicPr/>
          <p:nvPr/>
        </p:nvPicPr>
        <p:blipFill>
          <a:blip r:embed="rId3" cstate="print">
            <a:extLst/>
          </a:blip>
          <a:stretch>
            <a:fillRect/>
          </a:stretch>
        </p:blipFill>
        <p:spPr>
          <a:xfrm>
            <a:off x="2235200" y="1943100"/>
            <a:ext cx="4640158" cy="2806700"/>
          </a:xfrm>
          <a:prstGeom prst="rect">
            <a:avLst/>
          </a:prstGeom>
          <a:effectLst>
            <a:outerShdw blurRad="63500" dist="50800" dir="3600000" rotWithShape="0">
              <a:srgbClr val="000000">
                <a:alpha val="91000"/>
              </a:srgbClr>
            </a:outerShdw>
            <a:reflection stA="50000" endPos="40000" dir="5400000" sy="-100000" algn="bl" rotWithShape="0"/>
          </a:effectLst>
        </p:spPr>
      </p:pic>
      <p:pic>
        <p:nvPicPr>
          <p:cNvPr id="17" name="Picture 2" descr="C:\Users\mjb1753\Pictures\FedEx Truck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223760" y="6035040"/>
            <a:ext cx="1828800" cy="750888"/>
          </a:xfrm>
          <a:prstGeom prst="rect">
            <a:avLst/>
          </a:prstGeom>
          <a:noFill/>
        </p:spPr>
      </p:pic>
      <p:pic>
        <p:nvPicPr>
          <p:cNvPr id="2050" name="Picture 2" descr="C:\Users\mjb1753\Pictures\Fish Finder PNG.PNG"/>
          <p:cNvPicPr>
            <a:picLocks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167128" y="1905000"/>
            <a:ext cx="4786356" cy="28956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43" name="Shape 243"/>
          <p:cNvSpPr/>
          <p:nvPr/>
        </p:nvSpPr>
        <p:spPr>
          <a:xfrm flipH="1" flipV="1">
            <a:off x="2044699" y="2616150"/>
            <a:ext cx="838201" cy="127051"/>
          </a:xfrm>
          <a:prstGeom prst="line">
            <a:avLst/>
          </a:prstGeom>
          <a:ln w="12700">
            <a:solidFill/>
            <a:miter lim="400000"/>
            <a:headEnd type="stealth"/>
          </a:ln>
        </p:spPr>
        <p:txBody>
          <a:bodyPr lIns="0" tIns="0" rIns="0" bIns="0" anchor="ctr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40" name="Shape 240"/>
          <p:cNvSpPr/>
          <p:nvPr/>
        </p:nvSpPr>
        <p:spPr>
          <a:xfrm>
            <a:off x="5638800" y="2501900"/>
            <a:ext cx="1435051" cy="190451"/>
          </a:xfrm>
          <a:prstGeom prst="line">
            <a:avLst/>
          </a:prstGeom>
          <a:ln w="12700">
            <a:solidFill/>
            <a:miter lim="400000"/>
            <a:headEnd type="stealth"/>
          </a:ln>
        </p:spPr>
        <p:txBody>
          <a:bodyPr lIns="0" tIns="0" rIns="0" bIns="0" anchor="ctr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41" name="Shape 241"/>
          <p:cNvSpPr/>
          <p:nvPr/>
        </p:nvSpPr>
        <p:spPr>
          <a:xfrm>
            <a:off x="6426200" y="4038600"/>
            <a:ext cx="647701" cy="520651"/>
          </a:xfrm>
          <a:prstGeom prst="line">
            <a:avLst/>
          </a:prstGeom>
          <a:ln w="12700">
            <a:solidFill/>
            <a:miter lim="400000"/>
            <a:headEnd type="stealth"/>
          </a:ln>
        </p:spPr>
        <p:txBody>
          <a:bodyPr lIns="0" tIns="0" rIns="0" bIns="0" anchor="ctr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42" name="Shape 242"/>
          <p:cNvSpPr/>
          <p:nvPr/>
        </p:nvSpPr>
        <p:spPr>
          <a:xfrm flipH="1">
            <a:off x="2044749" y="4013150"/>
            <a:ext cx="888951" cy="457251"/>
          </a:xfrm>
          <a:prstGeom prst="line">
            <a:avLst/>
          </a:prstGeom>
          <a:ln w="12700">
            <a:solidFill/>
            <a:miter lim="400000"/>
            <a:headEnd type="stealth"/>
          </a:ln>
        </p:spPr>
        <p:txBody>
          <a:bodyPr lIns="0" tIns="0" rIns="0" bIns="0" anchor="ctr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slow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compass.tiff"/>
          <p:cNvPicPr/>
          <p:nvPr/>
        </p:nvPicPr>
        <p:blipFill>
          <a:blip r:embed="rId2" cstate="print">
            <a:alphaModFix amt="5000"/>
            <a:extLst/>
          </a:blip>
          <a:stretch>
            <a:fillRect/>
          </a:stretch>
        </p:blipFill>
        <p:spPr>
          <a:xfrm>
            <a:off x="1587500" y="1930400"/>
            <a:ext cx="9144000" cy="9144000"/>
          </a:xfrm>
          <a:prstGeom prst="rect">
            <a:avLst/>
          </a:prstGeom>
          <a:ln w="12700">
            <a:miter lim="400000"/>
          </a:ln>
        </p:spPr>
      </p:pic>
      <p:sp>
        <p:nvSpPr>
          <p:cNvPr id="246" name="Shape 246"/>
          <p:cNvSpPr/>
          <p:nvPr/>
        </p:nvSpPr>
        <p:spPr>
          <a:xfrm>
            <a:off x="101600" y="673100"/>
            <a:ext cx="8839200" cy="825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>
            <a:spAutoFit/>
          </a:bodyPr>
          <a:lstStyle/>
          <a:p>
            <a:pPr lvl="0" algn="l">
              <a:defRPr sz="1800"/>
            </a:pPr>
            <a:r>
              <a:rPr sz="4400" dirty="0"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rPr>
              <a:t>Launch</a:t>
            </a:r>
            <a:r>
              <a:rPr sz="4400" dirty="0"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rPr>
              <a:t>:</a:t>
            </a:r>
            <a:r>
              <a:rPr sz="2000" dirty="0">
                <a:solidFill>
                  <a:srgbClr val="3C081B"/>
                </a:solidFill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rPr>
              <a:t> Job Aides</a:t>
            </a:r>
          </a:p>
        </p:txBody>
      </p:sp>
      <p:pic>
        <p:nvPicPr>
          <p:cNvPr id="247" name="Screen Shot 2014-03-26 at 1.32.11 PM.png"/>
          <p:cNvPicPr/>
          <p:nvPr/>
        </p:nvPicPr>
        <p:blipFill>
          <a:blip r:embed="rId3" cstate="print">
            <a:alphaModFix amt="5000"/>
            <a:extLst/>
          </a:blip>
          <a:stretch>
            <a:fillRect/>
          </a:stretch>
        </p:blipFill>
        <p:spPr>
          <a:xfrm>
            <a:off x="1549400" y="-279400"/>
            <a:ext cx="6045200" cy="2008567"/>
          </a:xfrm>
          <a:prstGeom prst="rect">
            <a:avLst/>
          </a:prstGeom>
          <a:ln w="12700">
            <a:miter lim="400000"/>
          </a:ln>
        </p:spPr>
      </p:pic>
      <p:sp>
        <p:nvSpPr>
          <p:cNvPr id="249" name="Shape 249"/>
          <p:cNvSpPr/>
          <p:nvPr/>
        </p:nvSpPr>
        <p:spPr>
          <a:xfrm>
            <a:off x="127000" y="1460500"/>
            <a:ext cx="8839200" cy="254000"/>
          </a:xfrm>
          <a:prstGeom prst="rightArrow">
            <a:avLst>
              <a:gd name="adj1" fmla="val 50000"/>
              <a:gd name="adj2" fmla="val 145000"/>
            </a:avLst>
          </a:prstGeom>
          <a:gradFill>
            <a:gsLst>
              <a:gs pos="0">
                <a:srgbClr val="FF2600">
                  <a:alpha val="88000"/>
                </a:srgbClr>
              </a:gs>
              <a:gs pos="100000">
                <a:srgbClr val="531B93">
                  <a:alpha val="88000"/>
                </a:srgbClr>
              </a:gs>
            </a:gsLst>
            <a:lin ang="1200000"/>
          </a:gradFill>
          <a:ln w="12700">
            <a:miter lim="400000"/>
          </a:ln>
          <a:effectLst>
            <a:outerShdw blurRad="76200" dist="12700" dir="5220000" rotWithShape="0">
              <a:srgbClr val="919191">
                <a:alpha val="91000"/>
              </a:srgbClr>
            </a:outerShdw>
          </a:effectLst>
        </p:spPr>
        <p:txBody>
          <a:bodyPr lIns="38100" tIns="38100" rIns="38100" bIns="38100" anchor="ctr"/>
          <a:lstStyle/>
          <a:p>
            <a:pPr lvl="0">
              <a:defRPr sz="2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50" name="Shape 25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>
            <a:lvl1pPr>
              <a:defRPr sz="1400">
                <a:solidFill>
                  <a:srgbClr val="797979"/>
                </a:solidFill>
                <a:uFill>
                  <a:solidFill>
                    <a:srgbClr val="797979"/>
                  </a:solidFill>
                </a:uFill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fld id="{86CB4B4D-7CA3-9044-876B-883B54F8677D}" type="slidenum">
              <a:rPr sz="1400">
                <a:solidFill>
                  <a:srgbClr val="797979"/>
                </a:solidFill>
                <a:uFill>
                  <a:solidFill>
                    <a:srgbClr val="797979"/>
                  </a:solidFill>
                </a:uFill>
              </a:rPr>
              <a:pPr lvl="0">
                <a:defRPr sz="1800">
                  <a:solidFill>
                    <a:srgbClr val="000000"/>
                  </a:solidFill>
                  <a:uFillTx/>
                </a:defRPr>
              </a:pPr>
              <a:t>13</a:t>
            </a:fld>
            <a:endParaRPr sz="1400">
              <a:solidFill>
                <a:srgbClr val="797979"/>
              </a:solidFill>
              <a:uFill>
                <a:solidFill>
                  <a:srgbClr val="797979"/>
                </a:solidFill>
              </a:uFill>
            </a:endParaRPr>
          </a:p>
        </p:txBody>
      </p:sp>
      <p:pic>
        <p:nvPicPr>
          <p:cNvPr id="251" name="Job Aid 2.jpg"/>
          <p:cNvPicPr/>
          <p:nvPr/>
        </p:nvPicPr>
        <p:blipFill>
          <a:blip r:embed="rId4" cstate="print">
            <a:extLst/>
          </a:blip>
          <a:stretch>
            <a:fillRect/>
          </a:stretch>
        </p:blipFill>
        <p:spPr>
          <a:xfrm>
            <a:off x="368300" y="1866900"/>
            <a:ext cx="4394200" cy="2872890"/>
          </a:xfrm>
          <a:prstGeom prst="rect">
            <a:avLst/>
          </a:prstGeom>
          <a:ln w="12700">
            <a:miter lim="400000"/>
          </a:ln>
          <a:effectLst>
            <a:outerShdw blurRad="63500" dist="50800" dir="3600000" rotWithShape="0">
              <a:srgbClr val="000000">
                <a:alpha val="91000"/>
              </a:srgbClr>
            </a:outerShdw>
          </a:effectLst>
        </p:spPr>
      </p:pic>
      <p:sp>
        <p:nvSpPr>
          <p:cNvPr id="252" name="Shape 252"/>
          <p:cNvSpPr/>
          <p:nvPr/>
        </p:nvSpPr>
        <p:spPr>
          <a:xfrm>
            <a:off x="6783750" y="4297680"/>
            <a:ext cx="1435101" cy="907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ctr">
            <a:spAutoFit/>
          </a:bodyPr>
          <a:lstStyle>
            <a:lvl1pPr>
              <a:defRPr sz="1800" b="1">
                <a:solidFill>
                  <a:srgbClr val="941100"/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defRPr>
            </a:lvl1pPr>
          </a:lstStyle>
          <a:p>
            <a:pPr lvl="0">
              <a:defRPr b="0">
                <a:solidFill>
                  <a:srgbClr val="000000"/>
                </a:solidFill>
              </a:defRPr>
            </a:pPr>
            <a:r>
              <a:rPr b="0" dirty="0">
                <a:solidFill>
                  <a:srgbClr val="941100"/>
                </a:solidFill>
              </a:rPr>
              <a:t>Instructional</a:t>
            </a:r>
            <a:r>
              <a:rPr b="1" dirty="0">
                <a:solidFill>
                  <a:srgbClr val="941100"/>
                </a:solidFill>
              </a:rPr>
              <a:t> </a:t>
            </a:r>
            <a:r>
              <a:rPr b="0" dirty="0">
                <a:solidFill>
                  <a:srgbClr val="941100"/>
                </a:solidFill>
              </a:rPr>
              <a:t>Process</a:t>
            </a:r>
            <a:r>
              <a:rPr b="1" dirty="0">
                <a:solidFill>
                  <a:srgbClr val="941100"/>
                </a:solidFill>
              </a:rPr>
              <a:t> </a:t>
            </a:r>
            <a:endParaRPr lang="en-US" b="1" dirty="0" smtClean="0">
              <a:solidFill>
                <a:srgbClr val="941100"/>
              </a:solidFill>
            </a:endParaRPr>
          </a:p>
          <a:p>
            <a:pPr lvl="0">
              <a:defRPr b="0">
                <a:solidFill>
                  <a:srgbClr val="000000"/>
                </a:solidFill>
              </a:defRPr>
            </a:pPr>
            <a:r>
              <a:rPr b="0" dirty="0" smtClean="0">
                <a:solidFill>
                  <a:srgbClr val="941100"/>
                </a:solidFill>
              </a:rPr>
              <a:t>Job</a:t>
            </a:r>
            <a:r>
              <a:rPr b="1" dirty="0" smtClean="0">
                <a:solidFill>
                  <a:srgbClr val="941100"/>
                </a:solidFill>
              </a:rPr>
              <a:t> </a:t>
            </a:r>
            <a:r>
              <a:rPr b="0" dirty="0">
                <a:solidFill>
                  <a:srgbClr val="941100"/>
                </a:solidFill>
              </a:rPr>
              <a:t>Aid</a:t>
            </a:r>
          </a:p>
        </p:txBody>
      </p:sp>
      <p:sp>
        <p:nvSpPr>
          <p:cNvPr id="253" name="Shape 253"/>
          <p:cNvSpPr/>
          <p:nvPr/>
        </p:nvSpPr>
        <p:spPr>
          <a:xfrm>
            <a:off x="5301603" y="2258568"/>
            <a:ext cx="1727201" cy="6309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ctr">
            <a:spAutoFit/>
          </a:bodyPr>
          <a:lstStyle>
            <a:lvl1pPr>
              <a:defRPr sz="1800" b="1">
                <a:solidFill>
                  <a:srgbClr val="941100"/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defRPr>
            </a:lvl1pPr>
          </a:lstStyle>
          <a:p>
            <a:pPr lvl="0">
              <a:defRPr b="0">
                <a:solidFill>
                  <a:srgbClr val="000000"/>
                </a:solidFill>
              </a:defRPr>
            </a:pPr>
            <a:r>
              <a:rPr b="0" dirty="0">
                <a:solidFill>
                  <a:srgbClr val="941100"/>
                </a:solidFill>
              </a:rPr>
              <a:t>Data Access Job Aid</a:t>
            </a:r>
          </a:p>
        </p:txBody>
      </p:sp>
      <p:pic>
        <p:nvPicPr>
          <p:cNvPr id="254" name="Job Aid.jpg"/>
          <p:cNvPicPr/>
          <p:nvPr/>
        </p:nvPicPr>
        <p:blipFill>
          <a:blip r:embed="rId5" cstate="print">
            <a:extLst/>
          </a:blip>
          <a:stretch>
            <a:fillRect/>
          </a:stretch>
        </p:blipFill>
        <p:spPr>
          <a:xfrm>
            <a:off x="2687849" y="3784600"/>
            <a:ext cx="3698250" cy="2374900"/>
          </a:xfrm>
          <a:prstGeom prst="rect">
            <a:avLst/>
          </a:prstGeom>
          <a:ln w="12700">
            <a:miter lim="400000"/>
          </a:ln>
          <a:effectLst>
            <a:outerShdw blurRad="63500" dist="50800" dir="3600000" rotWithShape="0">
              <a:srgbClr val="000000">
                <a:alpha val="91000"/>
              </a:srgbClr>
            </a:outerShdw>
          </a:effectLst>
        </p:spPr>
      </p:pic>
      <p:sp>
        <p:nvSpPr>
          <p:cNvPr id="255" name="Shape 255"/>
          <p:cNvSpPr/>
          <p:nvPr/>
        </p:nvSpPr>
        <p:spPr>
          <a:xfrm flipH="1">
            <a:off x="4699000" y="2743200"/>
            <a:ext cx="2794000" cy="228600"/>
          </a:xfrm>
          <a:prstGeom prst="rightArrow">
            <a:avLst>
              <a:gd name="adj1" fmla="val 11155"/>
              <a:gd name="adj2" fmla="val 133312"/>
            </a:avLst>
          </a:prstGeom>
          <a:blipFill>
            <a:blip r:embed="rId6" cstate="print"/>
          </a:blipFill>
          <a:ln>
            <a:solidFill/>
            <a:miter lim="400000"/>
          </a:ln>
          <a:effectLst>
            <a:outerShdw blurRad="63500" dist="139700" dir="3600000" rotWithShape="0">
              <a:srgbClr val="000000">
                <a:alpha val="90999"/>
              </a:srgbClr>
            </a:outerShdw>
          </a:effectLst>
        </p:spPr>
        <p:txBody>
          <a:bodyPr lIns="38100" tIns="38100" rIns="38100" bIns="38100" anchor="ctr"/>
          <a:lstStyle/>
          <a:p>
            <a:pPr lvl="0">
              <a:defRPr sz="2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56" name="Shape 256"/>
          <p:cNvSpPr/>
          <p:nvPr/>
        </p:nvSpPr>
        <p:spPr>
          <a:xfrm flipH="1">
            <a:off x="6108700" y="5067300"/>
            <a:ext cx="2794000" cy="228600"/>
          </a:xfrm>
          <a:prstGeom prst="rightArrow">
            <a:avLst>
              <a:gd name="adj1" fmla="val 11155"/>
              <a:gd name="adj2" fmla="val 133312"/>
            </a:avLst>
          </a:prstGeom>
          <a:blipFill>
            <a:blip r:embed="rId6" cstate="print"/>
          </a:blipFill>
          <a:ln>
            <a:solidFill/>
            <a:miter lim="400000"/>
          </a:ln>
          <a:effectLst>
            <a:outerShdw blurRad="63500" dist="139700" dir="3600000" rotWithShape="0">
              <a:srgbClr val="000000">
                <a:alpha val="90999"/>
              </a:srgbClr>
            </a:outerShdw>
          </a:effectLst>
        </p:spPr>
        <p:txBody>
          <a:bodyPr lIns="38100" tIns="38100" rIns="38100" bIns="38100" anchor="ctr"/>
          <a:lstStyle/>
          <a:p>
            <a:pPr lvl="0">
              <a:defRPr sz="2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pic>
        <p:nvPicPr>
          <p:cNvPr id="14" name="Picture 2" descr="C:\Users\mjb1753\Pictures\FedEx Truck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223760" y="6035040"/>
            <a:ext cx="1828800" cy="750888"/>
          </a:xfrm>
          <a:prstGeom prst="rect">
            <a:avLst/>
          </a:prstGeom>
          <a:noFill/>
        </p:spPr>
      </p:pic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/>
          <p:nvPr/>
        </p:nvSpPr>
        <p:spPr>
          <a:xfrm>
            <a:off x="101600" y="673100"/>
            <a:ext cx="5245100" cy="825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>
            <a:spAutoFit/>
          </a:bodyPr>
          <a:lstStyle/>
          <a:p>
            <a:pPr lvl="0" algn="l">
              <a:defRPr sz="1800"/>
            </a:pPr>
            <a:r>
              <a:rPr sz="4400" dirty="0"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rPr>
              <a:t>Launch</a:t>
            </a:r>
            <a:r>
              <a:rPr sz="4400" dirty="0"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rPr>
              <a:t>:</a:t>
            </a:r>
            <a:r>
              <a:rPr sz="2000" dirty="0">
                <a:solidFill>
                  <a:srgbClr val="3C081B"/>
                </a:solidFill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rPr>
              <a:t> Solution</a:t>
            </a:r>
          </a:p>
        </p:txBody>
      </p:sp>
      <p:pic>
        <p:nvPicPr>
          <p:cNvPr id="259" name="Screen Shot 2014-03-26 at 1.32.11 PM.png"/>
          <p:cNvPicPr/>
          <p:nvPr/>
        </p:nvPicPr>
        <p:blipFill>
          <a:blip r:embed="rId2" cstate="print">
            <a:alphaModFix amt="5000"/>
            <a:extLst/>
          </a:blip>
          <a:stretch>
            <a:fillRect/>
          </a:stretch>
        </p:blipFill>
        <p:spPr>
          <a:xfrm>
            <a:off x="1549400" y="-279400"/>
            <a:ext cx="6045200" cy="2008567"/>
          </a:xfrm>
          <a:prstGeom prst="rect">
            <a:avLst/>
          </a:prstGeom>
          <a:ln w="12700">
            <a:miter lim="400000"/>
          </a:ln>
        </p:spPr>
      </p:pic>
      <p:sp>
        <p:nvSpPr>
          <p:cNvPr id="261" name="Shape 261"/>
          <p:cNvSpPr/>
          <p:nvPr/>
        </p:nvSpPr>
        <p:spPr>
          <a:xfrm>
            <a:off x="127000" y="1460500"/>
            <a:ext cx="8839200" cy="254000"/>
          </a:xfrm>
          <a:prstGeom prst="rightArrow">
            <a:avLst>
              <a:gd name="adj1" fmla="val 50000"/>
              <a:gd name="adj2" fmla="val 145000"/>
            </a:avLst>
          </a:prstGeom>
          <a:gradFill>
            <a:gsLst>
              <a:gs pos="0">
                <a:srgbClr val="FF2600">
                  <a:alpha val="88000"/>
                </a:srgbClr>
              </a:gs>
              <a:gs pos="100000">
                <a:srgbClr val="531B93">
                  <a:alpha val="88000"/>
                </a:srgbClr>
              </a:gs>
            </a:gsLst>
            <a:lin ang="1200000"/>
          </a:gradFill>
          <a:ln w="12700">
            <a:miter lim="400000"/>
          </a:ln>
          <a:effectLst>
            <a:outerShdw blurRad="76200" dist="12700" dir="5220000" rotWithShape="0">
              <a:srgbClr val="919191">
                <a:alpha val="91000"/>
              </a:srgbClr>
            </a:outerShdw>
          </a:effectLst>
        </p:spPr>
        <p:txBody>
          <a:bodyPr lIns="38100" tIns="38100" rIns="38100" bIns="38100" anchor="ctr"/>
          <a:lstStyle/>
          <a:p>
            <a:pPr lvl="0">
              <a:defRPr sz="2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62" name="Shape 26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>
            <a:lvl1pPr>
              <a:defRPr sz="1400">
                <a:solidFill>
                  <a:srgbClr val="797979"/>
                </a:solidFill>
                <a:uFill>
                  <a:solidFill>
                    <a:srgbClr val="797979"/>
                  </a:solidFill>
                </a:uFill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fld id="{86CB4B4D-7CA3-9044-876B-883B54F8677D}" type="slidenum">
              <a:rPr sz="1400">
                <a:solidFill>
                  <a:srgbClr val="797979"/>
                </a:solidFill>
                <a:uFill>
                  <a:solidFill>
                    <a:srgbClr val="797979"/>
                  </a:solidFill>
                </a:uFill>
              </a:rPr>
              <a:pPr lvl="0">
                <a:defRPr sz="1800">
                  <a:solidFill>
                    <a:srgbClr val="000000"/>
                  </a:solidFill>
                  <a:uFillTx/>
                </a:defRPr>
              </a:pPr>
              <a:t>14</a:t>
            </a:fld>
            <a:endParaRPr sz="1400">
              <a:solidFill>
                <a:srgbClr val="797979"/>
              </a:solidFill>
              <a:uFill>
                <a:solidFill>
                  <a:srgbClr val="797979"/>
                </a:solidFill>
              </a:uFill>
            </a:endParaRPr>
          </a:p>
        </p:txBody>
      </p:sp>
      <p:sp>
        <p:nvSpPr>
          <p:cNvPr id="263" name="Shape 263"/>
          <p:cNvSpPr/>
          <p:nvPr/>
        </p:nvSpPr>
        <p:spPr>
          <a:xfrm>
            <a:off x="687807" y="2082485"/>
            <a:ext cx="7759701" cy="38995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ctr">
            <a:spAutoFit/>
          </a:bodyPr>
          <a:lstStyle/>
          <a:p>
            <a:pPr marL="381000" lvl="0" indent="-381000" algn="l">
              <a:buSzPct val="130000"/>
              <a:buBlip>
                <a:blip r:embed="rId3"/>
              </a:buBlip>
              <a:defRPr sz="1800"/>
            </a:pPr>
            <a:r>
              <a:rPr b="1" dirty="0">
                <a:latin typeface="Apple SD 산돌고딕 Neo 강한 볼드체"/>
                <a:ea typeface="Apple SD 산돌고딕 Neo 강한 볼드체"/>
                <a:cs typeface="Apple SD 산돌고딕 Neo 강한 볼드체"/>
                <a:sym typeface="Apple SD 산돌고딕 Neo 강한 볼드체"/>
              </a:rPr>
              <a:t>Sr Analysts-Claims Prevention...</a:t>
            </a:r>
          </a:p>
          <a:p>
            <a:pPr marL="684213" lvl="2" indent="0" algn="l">
              <a:lnSpc>
                <a:spcPct val="90000"/>
              </a:lnSpc>
              <a:spcAft>
                <a:spcPts val="1200"/>
              </a:spcAft>
              <a:defRPr sz="1800"/>
            </a:pPr>
            <a:r>
              <a:rPr sz="1400" dirty="0">
                <a:solidFill>
                  <a:schemeClr val="accent3">
                    <a:lumMod val="50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rPr>
              <a:t>will utilize the Fish Finder tool and job aids to highlight areas with the largest opportunity by location, shift, and the time of day</a:t>
            </a:r>
          </a:p>
          <a:p>
            <a:pPr marL="381000" lvl="0" indent="-381000" algn="l">
              <a:buSzPct val="130000"/>
              <a:buBlip>
                <a:blip r:embed="rId3"/>
              </a:buBlip>
              <a:defRPr sz="1800"/>
            </a:pPr>
            <a:r>
              <a:rPr b="1" dirty="0">
                <a:latin typeface="Apple SD 산돌고딕 Neo 강한 볼드체"/>
                <a:ea typeface="Apple SD 산돌고딕 Neo 강한 볼드체"/>
                <a:cs typeface="Apple SD 산돌고딕 Neo 강한 볼드체"/>
                <a:sym typeface="Apple SD 산돌고딕 Neo 강한 볼드체"/>
              </a:rPr>
              <a:t>Define</a:t>
            </a:r>
            <a:r>
              <a:rPr b="1" dirty="0" smtClean="0">
                <a:latin typeface="Apple SD 산돌고딕 Neo 강한 볼드체"/>
                <a:ea typeface="Apple SD 산돌고딕 Neo 강한 볼드체"/>
                <a:cs typeface="Apple SD 산돌고딕 Neo 강한 볼드체"/>
                <a:sym typeface="Apple SD 산돌고딕 Neo 강한 볼드체"/>
              </a:rPr>
              <a:t>...</a:t>
            </a:r>
            <a:endParaRPr b="1" dirty="0">
              <a:latin typeface="Apple SD 산돌고딕 Neo 강한 볼드체"/>
              <a:ea typeface="Apple SD 산돌고딕 Neo 강한 볼드체"/>
              <a:cs typeface="Apple SD 산돌고딕 Neo 강한 볼드체"/>
              <a:sym typeface="Apple SD 산돌고딕 Neo 강한 볼드체"/>
            </a:endParaRPr>
          </a:p>
          <a:p>
            <a:pPr marL="684213" lvl="2" indent="0" algn="l">
              <a:lnSpc>
                <a:spcPct val="90000"/>
              </a:lnSpc>
              <a:spcAft>
                <a:spcPts val="1200"/>
              </a:spcAft>
              <a:defRPr sz="1800"/>
            </a:pPr>
            <a:r>
              <a:rPr sz="1400" dirty="0" smtClean="0">
                <a:solidFill>
                  <a:schemeClr val="accent3">
                    <a:lumMod val="50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rPr>
              <a:t>top peak times by when most LTC charged exception shipments are handled using a time-specific drilled-down approach.</a:t>
            </a:r>
            <a:endParaRPr sz="1400" dirty="0">
              <a:solidFill>
                <a:schemeClr val="accent3">
                  <a:lumMod val="50000"/>
                </a:schemeClr>
              </a:solidFill>
              <a:latin typeface="Apple SD 산돌고딕 Neo 일반체"/>
              <a:ea typeface="Apple SD 산돌고딕 Neo 일반체"/>
              <a:cs typeface="Apple SD 산돌고딕 Neo 일반체"/>
              <a:sym typeface="Apple SD 산돌고딕 Neo 일반체"/>
            </a:endParaRPr>
          </a:p>
          <a:p>
            <a:pPr marL="381000" lvl="0" indent="-381000" algn="l">
              <a:buSzPct val="130000"/>
              <a:buBlip>
                <a:blip r:embed="rId3"/>
              </a:buBlip>
              <a:defRPr sz="1800"/>
            </a:pPr>
            <a:r>
              <a:rPr b="1" dirty="0">
                <a:latin typeface="Apple SD 산돌고딕 Neo 강한 볼드체"/>
                <a:ea typeface="Apple SD 산돌고딕 Neo 강한 볼드체"/>
                <a:cs typeface="Apple SD 산돌고딕 Neo 강한 볼드체"/>
                <a:sym typeface="Apple SD 산돌고딕 Neo 강한 볼드체"/>
              </a:rPr>
              <a:t>Reduce...</a:t>
            </a:r>
          </a:p>
          <a:p>
            <a:pPr lvl="3" indent="684213" algn="l">
              <a:lnSpc>
                <a:spcPct val="90000"/>
              </a:lnSpc>
              <a:spcAft>
                <a:spcPts val="1200"/>
              </a:spcAft>
              <a:defRPr sz="1800"/>
            </a:pPr>
            <a:r>
              <a:rPr sz="1400" dirty="0">
                <a:solidFill>
                  <a:schemeClr val="accent3">
                    <a:lumMod val="50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rPr>
              <a:t>top location Last to Clear charge rates through work method coaching and education.</a:t>
            </a:r>
          </a:p>
          <a:p>
            <a:pPr marL="381000" lvl="0" indent="-381000" algn="l">
              <a:buSzPct val="130000"/>
              <a:buBlip>
                <a:blip r:embed="rId3"/>
              </a:buBlip>
              <a:defRPr sz="1800"/>
            </a:pPr>
            <a:r>
              <a:rPr b="1" dirty="0">
                <a:latin typeface="Apple SD 산돌고딕 Neo 강한 볼드체"/>
                <a:ea typeface="Apple SD 산돌고딕 Neo 강한 볼드체"/>
                <a:cs typeface="Apple SD 산돌고딕 Neo 강한 볼드체"/>
                <a:sym typeface="Apple SD 산돌고딕 Neo 강한 볼드체"/>
              </a:rPr>
              <a:t>Local Operations teams...</a:t>
            </a:r>
          </a:p>
          <a:p>
            <a:pPr marL="684213" lvl="3" indent="0" algn="l">
              <a:lnSpc>
                <a:spcPct val="90000"/>
              </a:lnSpc>
              <a:spcAft>
                <a:spcPts val="1200"/>
              </a:spcAft>
              <a:defRPr sz="1800"/>
            </a:pPr>
            <a:r>
              <a:rPr sz="1400" dirty="0">
                <a:solidFill>
                  <a:schemeClr val="accent3">
                    <a:lumMod val="50000"/>
                  </a:schemeClr>
                </a:solidFill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rPr>
              <a:t>will meet with the Sr Analyst-Claims Prevention at each target location to review data, suggest a different approach, &amp; ask for support and assistance. </a:t>
            </a:r>
          </a:p>
          <a:p>
            <a:pPr marL="381000" lvl="0" indent="-381000" algn="l">
              <a:buSzPct val="130000"/>
              <a:buBlip>
                <a:blip r:embed="rId3"/>
              </a:buBlip>
              <a:defRPr sz="1800"/>
            </a:pPr>
            <a:r>
              <a:rPr b="1" dirty="0">
                <a:solidFill>
                  <a:srgbClr val="11053B"/>
                </a:solidFill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rPr>
              <a:t>Operations Leadership teams should include (when applicable):</a:t>
            </a:r>
          </a:p>
          <a:p>
            <a:pPr marL="684213" lvl="3" indent="0" algn="l">
              <a:lnSpc>
                <a:spcPct val="90000"/>
              </a:lnSpc>
              <a:defRPr sz="1800"/>
            </a:pPr>
            <a:r>
              <a:rPr sz="1400" dirty="0">
                <a:solidFill>
                  <a:srgbClr val="941100"/>
                </a:solidFill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rPr>
              <a:t>MD of Operations, Manager-Service Center, Assistant Manager-Service Center, Operations Manager, Operations Supervisor</a:t>
            </a:r>
          </a:p>
        </p:txBody>
      </p:sp>
      <p:pic>
        <p:nvPicPr>
          <p:cNvPr id="8" name="Picture 2" descr="C:\Users\mjb1753\Pictures\FedEx Truck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223760" y="6035040"/>
            <a:ext cx="1828800" cy="750888"/>
          </a:xfrm>
          <a:prstGeom prst="rect">
            <a:avLst/>
          </a:prstGeom>
          <a:noFill/>
        </p:spPr>
      </p:pic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/>
          <p:nvPr/>
        </p:nvSpPr>
        <p:spPr>
          <a:xfrm>
            <a:off x="101600" y="673100"/>
            <a:ext cx="6045200" cy="825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>
            <a:spAutoFit/>
          </a:bodyPr>
          <a:lstStyle/>
          <a:p>
            <a:pPr lvl="0" algn="l">
              <a:defRPr sz="1800"/>
            </a:pPr>
            <a:r>
              <a:rPr sz="4400" dirty="0"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rPr>
              <a:t>Launch</a:t>
            </a:r>
            <a:r>
              <a:rPr sz="4400" dirty="0"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rPr>
              <a:t>:</a:t>
            </a:r>
            <a:r>
              <a:rPr sz="2000" dirty="0">
                <a:solidFill>
                  <a:srgbClr val="3C081B"/>
                </a:solidFill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rPr>
              <a:t> Improvement Measurement</a:t>
            </a:r>
          </a:p>
        </p:txBody>
      </p:sp>
      <p:sp>
        <p:nvSpPr>
          <p:cNvPr id="266" name="Shape 266"/>
          <p:cNvSpPr/>
          <p:nvPr/>
        </p:nvSpPr>
        <p:spPr>
          <a:xfrm>
            <a:off x="609600" y="1828800"/>
            <a:ext cx="7835900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ctr">
            <a:spAutoFit/>
          </a:bodyPr>
          <a:lstStyle/>
          <a:p>
            <a:pPr defTabSz="914400">
              <a:buClr>
                <a:srgbClr val="000000"/>
              </a:buClr>
              <a:defRPr sz="1800"/>
            </a:pPr>
            <a:r>
              <a:rPr sz="2000" b="1" dirty="0">
                <a:uFill>
                  <a:solidFill/>
                </a:uFill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rPr>
              <a:t>LTC Exception Goal:</a:t>
            </a:r>
            <a:r>
              <a:rPr sz="2000" b="1" dirty="0">
                <a:solidFill>
                  <a:srgbClr val="011993"/>
                </a:solidFill>
                <a:uFill>
                  <a:solidFill>
                    <a:srgbClr val="011993"/>
                  </a:solidFill>
                </a:uFill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rPr>
              <a:t>  </a:t>
            </a:r>
            <a:r>
              <a:rPr sz="1700" dirty="0">
                <a:solidFill>
                  <a:srgbClr val="011993"/>
                </a:solidFill>
                <a:uFill>
                  <a:solidFill>
                    <a:srgbClr val="011993"/>
                  </a:solidFill>
                </a:uFill>
                <a:latin typeface="Apple SD 산돌고딕 Neo 중간체"/>
                <a:ea typeface="Apple SD 산돌고딕 Neo 중간체"/>
                <a:cs typeface="Apple SD 산돌고딕 Neo 중간체"/>
                <a:sym typeface="Apple SD 산돌고딕 Neo 중간체"/>
              </a:rPr>
              <a:t>Last to Clear charges per day in target peak </a:t>
            </a:r>
            <a:r>
              <a:rPr sz="1700" dirty="0" smtClean="0">
                <a:solidFill>
                  <a:srgbClr val="011993"/>
                </a:solidFill>
                <a:uFill>
                  <a:solidFill>
                    <a:srgbClr val="011993"/>
                  </a:solidFill>
                </a:uFill>
                <a:latin typeface="Apple SD 산돌고딕 Neo 중간체"/>
                <a:ea typeface="Apple SD 산돌고딕 Neo 중간체"/>
                <a:cs typeface="Apple SD 산돌고딕 Neo 중간체"/>
                <a:sym typeface="Apple SD 산돌고딕 Neo 중간체"/>
              </a:rPr>
              <a:t>times</a:t>
            </a:r>
            <a:endParaRPr lang="en-US" sz="1700" dirty="0" smtClean="0">
              <a:solidFill>
                <a:srgbClr val="011993"/>
              </a:solidFill>
              <a:uFill>
                <a:solidFill>
                  <a:srgbClr val="011993"/>
                </a:solidFill>
              </a:uFill>
              <a:latin typeface="Apple SD 산돌고딕 Neo 중간체"/>
              <a:ea typeface="Apple SD 산돌고딕 Neo 중간체"/>
              <a:cs typeface="Apple SD 산돌고딕 Neo 중간체"/>
              <a:sym typeface="Apple SD 산돌고딕 Neo 중간체"/>
            </a:endParaRPr>
          </a:p>
          <a:p>
            <a:pPr lvl="3" defTabSz="914400">
              <a:buClr>
                <a:srgbClr val="000000"/>
              </a:buClr>
              <a:defRPr sz="1800"/>
            </a:pPr>
            <a:r>
              <a:rPr sz="1700" dirty="0" smtClean="0">
                <a:solidFill>
                  <a:srgbClr val="011993"/>
                </a:solidFill>
                <a:uFill>
                  <a:solidFill>
                    <a:srgbClr val="011993"/>
                  </a:solidFill>
                </a:uFill>
                <a:latin typeface="Apple SD 산돌고딕 Neo 중간체"/>
                <a:ea typeface="Apple SD 산돌고딕 Neo 중간체"/>
                <a:cs typeface="Apple SD 산돌고딕 Neo 중간체"/>
                <a:sym typeface="Apple SD 산돌고딕 Neo 중간체"/>
              </a:rPr>
              <a:t> </a:t>
            </a:r>
            <a:r>
              <a:rPr lang="en-US" sz="1700" dirty="0" smtClean="0">
                <a:solidFill>
                  <a:srgbClr val="011993"/>
                </a:solidFill>
                <a:uFill>
                  <a:solidFill>
                    <a:srgbClr val="011993"/>
                  </a:solidFill>
                </a:uFill>
                <a:latin typeface="Apple SD 산돌고딕 Neo 중간체"/>
                <a:ea typeface="Apple SD 산돌고딕 Neo 중간체"/>
                <a:cs typeface="Apple SD 산돌고딕 Neo 중간체"/>
                <a:sym typeface="Apple SD 산돌고딕 Neo 중간체"/>
              </a:rPr>
              <a:t>   </a:t>
            </a:r>
            <a:r>
              <a:rPr sz="1700" dirty="0" smtClean="0">
                <a:solidFill>
                  <a:srgbClr val="011993"/>
                </a:solidFill>
                <a:uFill>
                  <a:solidFill>
                    <a:srgbClr val="011993"/>
                  </a:solidFill>
                </a:uFill>
                <a:latin typeface="Apple SD 산돌고딕 Neo 중간체"/>
                <a:ea typeface="Apple SD 산돌고딕 Neo 중간체"/>
                <a:cs typeface="Apple SD 산돌고딕 Neo 중간체"/>
                <a:sym typeface="Apple SD 산돌고딕 Neo 중간체"/>
              </a:rPr>
              <a:t>will </a:t>
            </a:r>
            <a:r>
              <a:rPr sz="1700" dirty="0">
                <a:solidFill>
                  <a:srgbClr val="011993"/>
                </a:solidFill>
                <a:uFill>
                  <a:solidFill>
                    <a:srgbClr val="011993"/>
                  </a:solidFill>
                </a:uFill>
                <a:latin typeface="Apple SD 산돌고딕 Neo 중간체"/>
                <a:ea typeface="Apple SD 산돌고딕 Neo 중간체"/>
                <a:cs typeface="Apple SD 산돌고딕 Neo 중간체"/>
                <a:sym typeface="Apple SD 산돌고딕 Neo 중간체"/>
              </a:rPr>
              <a:t>be used to measure success</a:t>
            </a:r>
            <a:endParaRPr sz="2100" dirty="0">
              <a:solidFill>
                <a:srgbClr val="D6D6D6"/>
              </a:solidFill>
              <a:uFill>
                <a:solidFill>
                  <a:srgbClr val="D6D6D6"/>
                </a:solidFill>
              </a:uFill>
              <a:latin typeface="Apple SD 산돌고딕 Neo 중간체"/>
              <a:ea typeface="Apple SD 산돌고딕 Neo 중간체"/>
              <a:cs typeface="Apple SD 산돌고딕 Neo 중간체"/>
              <a:sym typeface="Apple SD 산돌고딕 Neo 중간체"/>
            </a:endParaRPr>
          </a:p>
        </p:txBody>
      </p:sp>
      <p:pic>
        <p:nvPicPr>
          <p:cNvPr id="267" name="Screen Shot 2014-03-26 at 1.32.11 PM.png"/>
          <p:cNvPicPr/>
          <p:nvPr/>
        </p:nvPicPr>
        <p:blipFill>
          <a:blip r:embed="rId2" cstate="print">
            <a:alphaModFix amt="5000"/>
            <a:extLst/>
          </a:blip>
          <a:stretch>
            <a:fillRect/>
          </a:stretch>
        </p:blipFill>
        <p:spPr>
          <a:xfrm>
            <a:off x="1549400" y="-279400"/>
            <a:ext cx="6045200" cy="2008567"/>
          </a:xfrm>
          <a:prstGeom prst="rect">
            <a:avLst/>
          </a:prstGeom>
          <a:ln w="12700">
            <a:miter lim="400000"/>
          </a:ln>
        </p:spPr>
      </p:pic>
      <p:sp>
        <p:nvSpPr>
          <p:cNvPr id="269" name="Shape 269"/>
          <p:cNvSpPr/>
          <p:nvPr/>
        </p:nvSpPr>
        <p:spPr>
          <a:xfrm>
            <a:off x="127000" y="1460500"/>
            <a:ext cx="8839200" cy="254000"/>
          </a:xfrm>
          <a:prstGeom prst="rightArrow">
            <a:avLst>
              <a:gd name="adj1" fmla="val 50000"/>
              <a:gd name="adj2" fmla="val 145000"/>
            </a:avLst>
          </a:prstGeom>
          <a:gradFill>
            <a:gsLst>
              <a:gs pos="0">
                <a:srgbClr val="FF2600">
                  <a:alpha val="88000"/>
                </a:srgbClr>
              </a:gs>
              <a:gs pos="100000">
                <a:srgbClr val="531B93">
                  <a:alpha val="88000"/>
                </a:srgbClr>
              </a:gs>
            </a:gsLst>
            <a:lin ang="1200000"/>
          </a:gradFill>
          <a:ln w="12700">
            <a:miter lim="400000"/>
          </a:ln>
          <a:effectLst>
            <a:outerShdw blurRad="76200" dist="12700" dir="5220000" rotWithShape="0">
              <a:srgbClr val="919191">
                <a:alpha val="91000"/>
              </a:srgbClr>
            </a:outerShdw>
          </a:effectLst>
        </p:spPr>
        <p:txBody>
          <a:bodyPr lIns="38100" tIns="38100" rIns="38100" bIns="38100" anchor="ctr"/>
          <a:lstStyle/>
          <a:p>
            <a:pPr lvl="0">
              <a:defRPr sz="2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70" name="Shape 270"/>
          <p:cNvSpPr/>
          <p:nvPr/>
        </p:nvSpPr>
        <p:spPr>
          <a:xfrm>
            <a:off x="7048500" y="2552700"/>
            <a:ext cx="1308100" cy="3225800"/>
          </a:xfrm>
          <a:prstGeom prst="rect">
            <a:avLst/>
          </a:prstGeom>
          <a:gradFill>
            <a:gsLst>
              <a:gs pos="0">
                <a:srgbClr val="A8D6FF"/>
              </a:gs>
              <a:gs pos="100000">
                <a:srgbClr val="424242"/>
              </a:gs>
            </a:gsLst>
            <a:lin ang="4740000"/>
          </a:gradFill>
          <a:ln w="12700">
            <a:solidFill/>
            <a:miter lim="400000"/>
          </a:ln>
          <a:effectLst>
            <a:outerShdw blurRad="63500" dist="50800" dir="3600000" rotWithShape="0">
              <a:srgbClr val="000000">
                <a:alpha val="90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ctr"/>
          <a:lstStyle/>
          <a:p>
            <a:pPr lvl="0">
              <a:lnSpc>
                <a:spcPts val="2500"/>
              </a:lnSpc>
              <a:defRPr sz="1800"/>
            </a:pPr>
            <a:r>
              <a:rPr sz="2600" b="1" dirty="0">
                <a:solidFill>
                  <a:srgbClr val="FFFFFF"/>
                </a:solidFill>
                <a:effectLst>
                  <a:outerShdw blurRad="25400" dist="25400" dir="3600000" rotWithShape="0">
                    <a:srgbClr val="000000"/>
                  </a:outerShdw>
                </a:effectLst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rPr>
              <a:t>3.7</a:t>
            </a:r>
          </a:p>
          <a:p>
            <a:pPr lvl="0">
              <a:lnSpc>
                <a:spcPts val="3120"/>
              </a:lnSpc>
              <a:defRPr sz="1800"/>
            </a:pPr>
            <a:r>
              <a:rPr sz="2600" b="1" dirty="0">
                <a:solidFill>
                  <a:srgbClr val="FFFFFF"/>
                </a:solidFill>
                <a:effectLst>
                  <a:outerShdw blurRad="25400" dist="25400" dir="3600000" rotWithShape="0">
                    <a:srgbClr val="000000"/>
                  </a:outerShdw>
                </a:effectLst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rPr>
              <a:t>4.9</a:t>
            </a:r>
          </a:p>
          <a:p>
            <a:pPr lvl="0">
              <a:lnSpc>
                <a:spcPts val="3120"/>
              </a:lnSpc>
              <a:defRPr sz="1800"/>
            </a:pPr>
            <a:r>
              <a:rPr sz="2600" b="1" dirty="0">
                <a:solidFill>
                  <a:srgbClr val="FFFFFF"/>
                </a:solidFill>
                <a:effectLst>
                  <a:outerShdw blurRad="25400" dist="25400" dir="3600000" rotWithShape="0">
                    <a:srgbClr val="000000"/>
                  </a:outerShdw>
                </a:effectLst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rPr>
              <a:t>3.0</a:t>
            </a:r>
          </a:p>
          <a:p>
            <a:pPr lvl="0">
              <a:lnSpc>
                <a:spcPts val="3120"/>
              </a:lnSpc>
              <a:defRPr sz="1800"/>
            </a:pPr>
            <a:r>
              <a:rPr sz="2600" b="1" dirty="0">
                <a:solidFill>
                  <a:srgbClr val="FFFFFF"/>
                </a:solidFill>
                <a:effectLst>
                  <a:outerShdw blurRad="25400" dist="25400" dir="3600000" rotWithShape="0">
                    <a:srgbClr val="000000"/>
                  </a:outerShdw>
                </a:effectLst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rPr>
              <a:t>3.0</a:t>
            </a:r>
          </a:p>
          <a:p>
            <a:pPr lvl="0">
              <a:lnSpc>
                <a:spcPts val="3120"/>
              </a:lnSpc>
              <a:defRPr sz="1800"/>
            </a:pPr>
            <a:r>
              <a:rPr sz="2600" b="1" dirty="0">
                <a:solidFill>
                  <a:srgbClr val="FFFFFF"/>
                </a:solidFill>
                <a:effectLst>
                  <a:outerShdw blurRad="25400" dist="25400" dir="3600000" rotWithShape="0">
                    <a:srgbClr val="000000"/>
                  </a:outerShdw>
                </a:effectLst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rPr>
              <a:t>4.3</a:t>
            </a:r>
          </a:p>
          <a:p>
            <a:pPr lvl="0">
              <a:lnSpc>
                <a:spcPts val="3120"/>
              </a:lnSpc>
              <a:defRPr sz="1800"/>
            </a:pPr>
            <a:r>
              <a:rPr sz="2600" b="1" dirty="0">
                <a:solidFill>
                  <a:srgbClr val="FFFB00"/>
                </a:solidFill>
                <a:effectLst>
                  <a:outerShdw blurRad="25400" dist="25400" dir="3600000" rotWithShape="0">
                    <a:srgbClr val="000000"/>
                  </a:outerShdw>
                </a:effectLst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rPr>
              <a:t>18.9</a:t>
            </a:r>
          </a:p>
        </p:txBody>
      </p:sp>
      <p:sp>
        <p:nvSpPr>
          <p:cNvPr id="271" name="Shape 271"/>
          <p:cNvSpPr/>
          <p:nvPr/>
        </p:nvSpPr>
        <p:spPr>
          <a:xfrm>
            <a:off x="7048500" y="2579715"/>
            <a:ext cx="1320800" cy="4539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91440" anchor="ctr">
            <a:spAutoFit/>
          </a:bodyPr>
          <a:lstStyle/>
          <a:p>
            <a:pPr lvl="0" defTabSz="914400">
              <a:buClr>
                <a:srgbClr val="000000"/>
              </a:buClr>
              <a:defRPr sz="1800"/>
            </a:pPr>
            <a:r>
              <a:rPr sz="1100" dirty="0">
                <a:uFill>
                  <a:solidFill/>
                </a:uFill>
                <a:latin typeface="Calibri" pitchFamily="34" charset="0"/>
                <a:ea typeface="Apple SD 산돌고딕 Neo 강한 볼드체"/>
                <a:cs typeface="Apple SD 산돌고딕 Neo 강한 볼드체"/>
                <a:sym typeface="Apple SD 산돌고딕 Neo 강한 볼드체"/>
              </a:rPr>
              <a:t>GOAL</a:t>
            </a:r>
          </a:p>
          <a:p>
            <a:pPr lvl="0" defTabSz="914400">
              <a:buClr>
                <a:srgbClr val="000000"/>
              </a:buClr>
              <a:defRPr sz="1800"/>
            </a:pPr>
            <a:r>
              <a:rPr sz="1000" b="1" dirty="0">
                <a:uFill>
                  <a:solidFill/>
                </a:uFill>
                <a:latin typeface="Calibri" pitchFamily="34" charset="0"/>
                <a:ea typeface="Apple SD 산돌고딕 Neo 일반체"/>
                <a:cs typeface="Apple SD 산돌고딕 Neo 일반체"/>
                <a:sym typeface="Apple SD 산돌고딕 Neo 일반체"/>
              </a:rPr>
              <a:t>(20% REDUCTION)</a:t>
            </a:r>
            <a:endParaRPr sz="800" b="1" dirty="0">
              <a:uFill>
                <a:solidFill/>
              </a:uFill>
              <a:latin typeface="Calibri" pitchFamily="34" charset="0"/>
              <a:ea typeface="Apple SD 산돌고딕 Neo 일반체"/>
              <a:cs typeface="Apple SD 산돌고딕 Neo 일반체"/>
              <a:sym typeface="Apple SD 산돌고딕 Neo 일반체"/>
            </a:endParaRPr>
          </a:p>
        </p:txBody>
      </p:sp>
      <p:sp>
        <p:nvSpPr>
          <p:cNvPr id="272" name="Shape 272"/>
          <p:cNvSpPr/>
          <p:nvPr/>
        </p:nvSpPr>
        <p:spPr>
          <a:xfrm>
            <a:off x="5778500" y="2552700"/>
            <a:ext cx="1054100" cy="3225800"/>
          </a:xfrm>
          <a:prstGeom prst="rect">
            <a:avLst/>
          </a:prstGeom>
          <a:gradFill>
            <a:gsLst>
              <a:gs pos="0">
                <a:srgbClr val="A8D6FF"/>
              </a:gs>
              <a:gs pos="100000">
                <a:srgbClr val="424242"/>
              </a:gs>
            </a:gsLst>
            <a:lin ang="4740000"/>
          </a:gradFill>
          <a:ln w="12700">
            <a:solidFill/>
            <a:miter lim="400000"/>
          </a:ln>
          <a:effectLst>
            <a:outerShdw blurRad="63500" dist="50800" dir="3600000" rotWithShape="0">
              <a:srgbClr val="000000"/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182880" anchor="ctr"/>
          <a:lstStyle/>
          <a:p>
            <a:pPr lvl="0">
              <a:lnSpc>
                <a:spcPts val="3120"/>
              </a:lnSpc>
              <a:defRPr sz="1800"/>
            </a:pPr>
            <a:r>
              <a:rPr sz="2600" b="1" dirty="0">
                <a:solidFill>
                  <a:srgbClr val="FFFFFF"/>
                </a:solidFill>
                <a:effectLst>
                  <a:outerShdw blurRad="25400" dist="25400" dir="3600000" rotWithShape="0">
                    <a:srgbClr val="000000"/>
                  </a:outerShdw>
                </a:effectLst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rPr>
              <a:t>4.5</a:t>
            </a:r>
          </a:p>
          <a:p>
            <a:pPr lvl="0">
              <a:lnSpc>
                <a:spcPts val="3120"/>
              </a:lnSpc>
              <a:defRPr sz="1800"/>
            </a:pPr>
            <a:r>
              <a:rPr sz="2600" b="1" dirty="0">
                <a:solidFill>
                  <a:srgbClr val="FFFFFF"/>
                </a:solidFill>
                <a:effectLst>
                  <a:outerShdw blurRad="25400" dist="25400" dir="3600000" rotWithShape="0">
                    <a:srgbClr val="000000"/>
                  </a:outerShdw>
                </a:effectLst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rPr>
              <a:t>5.8</a:t>
            </a:r>
          </a:p>
          <a:p>
            <a:pPr lvl="0">
              <a:lnSpc>
                <a:spcPts val="3120"/>
              </a:lnSpc>
              <a:defRPr sz="1800"/>
            </a:pPr>
            <a:r>
              <a:rPr sz="2600" b="1" dirty="0">
                <a:solidFill>
                  <a:srgbClr val="FFFFFF"/>
                </a:solidFill>
                <a:effectLst>
                  <a:outerShdw blurRad="25400" dist="25400" dir="3600000" rotWithShape="0">
                    <a:srgbClr val="000000"/>
                  </a:outerShdw>
                </a:effectLst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rPr>
              <a:t>3.6</a:t>
            </a:r>
          </a:p>
          <a:p>
            <a:pPr lvl="0">
              <a:lnSpc>
                <a:spcPts val="3120"/>
              </a:lnSpc>
              <a:defRPr sz="1800"/>
            </a:pPr>
            <a:r>
              <a:rPr sz="2600" b="1" dirty="0">
                <a:solidFill>
                  <a:srgbClr val="FFFFFF"/>
                </a:solidFill>
                <a:effectLst>
                  <a:outerShdw blurRad="25400" dist="25400" dir="3600000" rotWithShape="0">
                    <a:srgbClr val="000000"/>
                  </a:outerShdw>
                </a:effectLst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rPr>
              <a:t>3.6</a:t>
            </a:r>
          </a:p>
          <a:p>
            <a:pPr lvl="0">
              <a:lnSpc>
                <a:spcPts val="3120"/>
              </a:lnSpc>
              <a:defRPr sz="1800"/>
            </a:pPr>
            <a:r>
              <a:rPr sz="2600" b="1" dirty="0">
                <a:solidFill>
                  <a:srgbClr val="FFFFFF"/>
                </a:solidFill>
                <a:effectLst>
                  <a:outerShdw blurRad="25400" dist="25400" dir="3600000" rotWithShape="0">
                    <a:srgbClr val="000000"/>
                  </a:outerShdw>
                </a:effectLst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rPr>
              <a:t>5.2</a:t>
            </a:r>
          </a:p>
          <a:p>
            <a:pPr lvl="0">
              <a:lnSpc>
                <a:spcPts val="3120"/>
              </a:lnSpc>
              <a:defRPr sz="1800"/>
            </a:pPr>
            <a:r>
              <a:rPr sz="2600" b="1" dirty="0">
                <a:solidFill>
                  <a:srgbClr val="FFFB00"/>
                </a:solidFill>
                <a:effectLst>
                  <a:outerShdw blurRad="25400" dist="25400" dir="3600000" rotWithShape="0">
                    <a:srgbClr val="000000"/>
                  </a:outerShdw>
                </a:effectLst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rPr>
              <a:t>22.7</a:t>
            </a:r>
          </a:p>
        </p:txBody>
      </p:sp>
      <p:sp>
        <p:nvSpPr>
          <p:cNvPr id="273" name="Shape 273"/>
          <p:cNvSpPr/>
          <p:nvPr/>
        </p:nvSpPr>
        <p:spPr>
          <a:xfrm>
            <a:off x="5905500" y="2548151"/>
            <a:ext cx="952500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8100" tIns="38100" rIns="38100" bIns="38100" anchor="ctr">
            <a:spAutoFit/>
          </a:bodyPr>
          <a:lstStyle>
            <a:lvl1pPr defTabSz="914400">
              <a:buClr>
                <a:srgbClr val="000000"/>
              </a:buClr>
              <a:defRPr sz="1100">
                <a:uFill>
                  <a:solidFill/>
                </a:uFill>
                <a:latin typeface="Apple SD 산돌고딕 Neo 강한 볼드체"/>
                <a:ea typeface="Apple SD 산돌고딕 Neo 강한 볼드체"/>
                <a:cs typeface="Apple SD 산돌고딕 Neo 강한 볼드체"/>
                <a:sym typeface="Apple SD 산돌고딕 Neo 강한 볼드체"/>
              </a:defRPr>
            </a:lvl1pPr>
          </a:lstStyle>
          <a:p>
            <a:pPr lvl="0">
              <a:defRPr sz="1800">
                <a:uFillTx/>
              </a:defRPr>
            </a:pPr>
            <a:r>
              <a:rPr sz="1100" b="1" dirty="0">
                <a:uFill>
                  <a:solidFill/>
                </a:uFill>
                <a:latin typeface="Calibri" pitchFamily="34" charset="0"/>
              </a:rPr>
              <a:t>BASELINE </a:t>
            </a:r>
            <a:endParaRPr lang="en-US" sz="1100" b="1" dirty="0" smtClean="0">
              <a:uFill>
                <a:solidFill/>
              </a:uFill>
              <a:latin typeface="Calibri" pitchFamily="34" charset="0"/>
            </a:endParaRPr>
          </a:p>
          <a:p>
            <a:pPr lvl="0">
              <a:defRPr sz="1800">
                <a:uFillTx/>
              </a:defRPr>
            </a:pPr>
            <a:r>
              <a:rPr sz="1100" b="1" dirty="0" smtClean="0">
                <a:uFill>
                  <a:solidFill/>
                </a:uFill>
                <a:latin typeface="Calibri" pitchFamily="34" charset="0"/>
              </a:rPr>
              <a:t>AUG-OCT</a:t>
            </a:r>
            <a:endParaRPr sz="1100" b="1" dirty="0">
              <a:uFill>
                <a:solidFill/>
              </a:uFill>
              <a:latin typeface="Calibri" pitchFamily="34" charset="0"/>
            </a:endParaRPr>
          </a:p>
        </p:txBody>
      </p:sp>
      <p:sp>
        <p:nvSpPr>
          <p:cNvPr id="274" name="Shape 274"/>
          <p:cNvSpPr/>
          <p:nvPr/>
        </p:nvSpPr>
        <p:spPr>
          <a:xfrm>
            <a:off x="3251200" y="2552700"/>
            <a:ext cx="2311400" cy="3225800"/>
          </a:xfrm>
          <a:prstGeom prst="rect">
            <a:avLst/>
          </a:prstGeom>
          <a:gradFill>
            <a:gsLst>
              <a:gs pos="0">
                <a:srgbClr val="A8D6FF"/>
              </a:gs>
              <a:gs pos="100000">
                <a:srgbClr val="424242"/>
              </a:gs>
            </a:gsLst>
            <a:lin ang="4740000"/>
          </a:gradFill>
          <a:ln w="12700">
            <a:solidFill/>
            <a:miter lim="400000"/>
          </a:ln>
          <a:effectLst>
            <a:outerShdw blurRad="63500" dist="50800" dir="3600000" rotWithShape="0">
              <a:srgbClr val="000000">
                <a:alpha val="90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548640" anchor="ctr"/>
          <a:lstStyle/>
          <a:p>
            <a:pPr lvl="0">
              <a:defRPr sz="1800"/>
            </a:pPr>
            <a:r>
              <a:rPr sz="2600" b="1" dirty="0">
                <a:solidFill>
                  <a:srgbClr val="FFFFFF"/>
                </a:solidFill>
                <a:effectLst>
                  <a:outerShdw blurRad="25400" dist="25400" dir="3600000" rotWithShape="0">
                    <a:srgbClr val="000000"/>
                  </a:outerShdw>
                </a:effectLst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rPr>
              <a:t>01:00-04:00</a:t>
            </a:r>
          </a:p>
          <a:p>
            <a:pPr lvl="0">
              <a:defRPr sz="1800"/>
            </a:pPr>
            <a:r>
              <a:rPr sz="2600" b="1" dirty="0">
                <a:solidFill>
                  <a:srgbClr val="FFFFFF"/>
                </a:solidFill>
                <a:effectLst>
                  <a:outerShdw blurRad="25400" dist="25400" dir="3600000" rotWithShape="0">
                    <a:srgbClr val="000000"/>
                  </a:outerShdw>
                </a:effectLst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rPr>
              <a:t>00:01-04:00</a:t>
            </a:r>
          </a:p>
          <a:p>
            <a:pPr lvl="0">
              <a:defRPr sz="1800"/>
            </a:pPr>
            <a:r>
              <a:rPr sz="2600" b="1" dirty="0">
                <a:solidFill>
                  <a:srgbClr val="FFFFFF"/>
                </a:solidFill>
                <a:effectLst>
                  <a:outerShdw blurRad="25400" dist="25400" dir="3600000" rotWithShape="0">
                    <a:srgbClr val="000000"/>
                  </a:outerShdw>
                </a:effectLst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rPr>
              <a:t>19:00-22:00</a:t>
            </a:r>
          </a:p>
          <a:p>
            <a:pPr lvl="0">
              <a:defRPr sz="1800"/>
            </a:pPr>
            <a:r>
              <a:rPr sz="2600" b="1" dirty="0">
                <a:solidFill>
                  <a:srgbClr val="FFFFFF"/>
                </a:solidFill>
                <a:effectLst>
                  <a:outerShdw blurRad="25400" dist="25400" dir="3600000" rotWithShape="0">
                    <a:srgbClr val="000000"/>
                  </a:outerShdw>
                </a:effectLst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rPr>
              <a:t>01:00-04:00</a:t>
            </a:r>
          </a:p>
          <a:p>
            <a:pPr lvl="0">
              <a:lnSpc>
                <a:spcPct val="120000"/>
              </a:lnSpc>
              <a:defRPr sz="1800"/>
            </a:pPr>
            <a:r>
              <a:rPr sz="2600" b="1" dirty="0">
                <a:solidFill>
                  <a:srgbClr val="FFFFFF"/>
                </a:solidFill>
                <a:effectLst>
                  <a:outerShdw blurRad="25400" dist="25400" dir="3600000" rotWithShape="0">
                    <a:srgbClr val="000000"/>
                  </a:outerShdw>
                </a:effectLst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rPr>
              <a:t>00:01-04:00</a:t>
            </a:r>
          </a:p>
        </p:txBody>
      </p:sp>
      <p:sp>
        <p:nvSpPr>
          <p:cNvPr id="275" name="Shape 275"/>
          <p:cNvSpPr/>
          <p:nvPr/>
        </p:nvSpPr>
        <p:spPr>
          <a:xfrm>
            <a:off x="3276600" y="2563296"/>
            <a:ext cx="2286000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8100" tIns="38100" rIns="38100" bIns="38100" anchor="ctr">
            <a:spAutoFit/>
          </a:bodyPr>
          <a:lstStyle>
            <a:lvl1pPr defTabSz="914400">
              <a:buClr>
                <a:srgbClr val="000000"/>
              </a:buClr>
              <a:defRPr sz="1100">
                <a:uFill>
                  <a:solidFill/>
                </a:uFill>
                <a:latin typeface="Apple SD 산돌고딕 Neo 강한 볼드체"/>
                <a:ea typeface="Apple SD 산돌고딕 Neo 강한 볼드체"/>
                <a:cs typeface="Apple SD 산돌고딕 Neo 강한 볼드체"/>
                <a:sym typeface="Apple SD 산돌고딕 Neo 강한 볼드체"/>
              </a:defRPr>
            </a:lvl1pPr>
          </a:lstStyle>
          <a:p>
            <a:pPr lvl="0">
              <a:defRPr sz="1800">
                <a:uFillTx/>
              </a:defRPr>
            </a:pPr>
            <a:r>
              <a:rPr sz="1100" b="1" dirty="0">
                <a:uFill>
                  <a:solidFill/>
                </a:uFill>
                <a:latin typeface="Calibri" pitchFamily="34" charset="0"/>
              </a:rPr>
              <a:t>PEAK-TIME TARGET</a:t>
            </a:r>
          </a:p>
        </p:txBody>
      </p:sp>
      <p:sp>
        <p:nvSpPr>
          <p:cNvPr id="276" name="Shape 276"/>
          <p:cNvSpPr/>
          <p:nvPr/>
        </p:nvSpPr>
        <p:spPr>
          <a:xfrm>
            <a:off x="1981200" y="2552700"/>
            <a:ext cx="1054100" cy="3225800"/>
          </a:xfrm>
          <a:prstGeom prst="rect">
            <a:avLst/>
          </a:prstGeom>
          <a:gradFill>
            <a:gsLst>
              <a:gs pos="0">
                <a:srgbClr val="A8D6FF"/>
              </a:gs>
              <a:gs pos="100000">
                <a:srgbClr val="424242"/>
              </a:gs>
            </a:gsLst>
            <a:lin ang="4740000"/>
          </a:gradFill>
          <a:ln w="12700">
            <a:solidFill/>
            <a:miter lim="400000"/>
          </a:ln>
          <a:effectLst>
            <a:outerShdw blurRad="63500" dist="50800" dir="3600000" rotWithShape="0">
              <a:srgbClr val="000000">
                <a:alpha val="90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8100" tIns="0" rIns="38100" bIns="548640" anchor="ctr"/>
          <a:lstStyle/>
          <a:p>
            <a:pPr lvl="0">
              <a:defRPr sz="1800"/>
            </a:pPr>
            <a:r>
              <a:rPr sz="2600" b="1" dirty="0">
                <a:solidFill>
                  <a:srgbClr val="FFFFFF"/>
                </a:solidFill>
                <a:effectLst>
                  <a:outerShdw blurRad="25400" dist="25400" dir="3600000" rotWithShape="0">
                    <a:srgbClr val="000000"/>
                  </a:outerShdw>
                </a:effectLst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rPr>
              <a:t>ATL</a:t>
            </a:r>
          </a:p>
          <a:p>
            <a:pPr lvl="0">
              <a:defRPr sz="1800"/>
            </a:pPr>
            <a:r>
              <a:rPr sz="2600" b="1" dirty="0">
                <a:solidFill>
                  <a:srgbClr val="FFFFFF"/>
                </a:solidFill>
                <a:effectLst>
                  <a:outerShdw blurRad="25400" dist="25400" dir="3600000" rotWithShape="0">
                    <a:srgbClr val="000000"/>
                  </a:outerShdw>
                </a:effectLst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rPr>
              <a:t>CLT</a:t>
            </a:r>
          </a:p>
          <a:p>
            <a:pPr lvl="0">
              <a:defRPr sz="1800"/>
            </a:pPr>
            <a:r>
              <a:rPr sz="2600" b="1" dirty="0">
                <a:solidFill>
                  <a:srgbClr val="FFFFFF"/>
                </a:solidFill>
                <a:effectLst>
                  <a:outerShdw blurRad="25400" dist="25400" dir="3600000" rotWithShape="0">
                    <a:srgbClr val="000000"/>
                  </a:outerShdw>
                </a:effectLst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rPr>
              <a:t>MEM</a:t>
            </a:r>
          </a:p>
          <a:p>
            <a:pPr lvl="0">
              <a:defRPr sz="1800"/>
            </a:pPr>
            <a:r>
              <a:rPr sz="2600" b="1" dirty="0">
                <a:solidFill>
                  <a:srgbClr val="FFFFFF"/>
                </a:solidFill>
                <a:effectLst>
                  <a:outerShdw blurRad="25400" dist="25400" dir="3600000" rotWithShape="0">
                    <a:srgbClr val="000000"/>
                  </a:outerShdw>
                </a:effectLst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rPr>
              <a:t>NAS</a:t>
            </a:r>
          </a:p>
          <a:p>
            <a:pPr lvl="0">
              <a:lnSpc>
                <a:spcPct val="120000"/>
              </a:lnSpc>
              <a:defRPr sz="1800"/>
            </a:pPr>
            <a:r>
              <a:rPr sz="2600" b="1" dirty="0">
                <a:solidFill>
                  <a:srgbClr val="FFFFFF"/>
                </a:solidFill>
                <a:effectLst>
                  <a:outerShdw blurRad="25400" dist="25400" dir="3600000" rotWithShape="0">
                    <a:srgbClr val="000000"/>
                  </a:outerShdw>
                </a:effectLst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rPr>
              <a:t>ORL</a:t>
            </a:r>
          </a:p>
        </p:txBody>
      </p:sp>
      <p:sp>
        <p:nvSpPr>
          <p:cNvPr id="277" name="Shape 277"/>
          <p:cNvSpPr/>
          <p:nvPr/>
        </p:nvSpPr>
        <p:spPr>
          <a:xfrm>
            <a:off x="1981200" y="2590800"/>
            <a:ext cx="1066800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8100" tIns="38100" rIns="38100" bIns="38100" anchor="ctr">
            <a:spAutoFit/>
          </a:bodyPr>
          <a:lstStyle>
            <a:lvl1pPr algn="l" defTabSz="914400">
              <a:buClr>
                <a:srgbClr val="000000"/>
              </a:buClr>
              <a:defRPr sz="1100">
                <a:uFill>
                  <a:solidFill/>
                </a:uFill>
                <a:latin typeface="Apple SD 산돌고딕 Neo 강한 볼드체"/>
                <a:ea typeface="Apple SD 산돌고딕 Neo 강한 볼드체"/>
                <a:cs typeface="Apple SD 산돌고딕 Neo 강한 볼드체"/>
                <a:sym typeface="Apple SD 산돌고딕 Neo 강한 볼드체"/>
              </a:defRPr>
            </a:lvl1pPr>
          </a:lstStyle>
          <a:p>
            <a:pPr lvl="0" algn="ctr">
              <a:defRPr sz="1800">
                <a:uFillTx/>
              </a:defRPr>
            </a:pPr>
            <a:r>
              <a:rPr sz="1100" b="1" dirty="0">
                <a:uFill>
                  <a:solidFill/>
                </a:uFill>
                <a:latin typeface="Calibri" pitchFamily="34" charset="0"/>
              </a:rPr>
              <a:t>LOCATION</a:t>
            </a:r>
          </a:p>
        </p:txBody>
      </p:sp>
      <p:sp>
        <p:nvSpPr>
          <p:cNvPr id="278" name="Shape 278"/>
          <p:cNvSpPr/>
          <p:nvPr/>
        </p:nvSpPr>
        <p:spPr>
          <a:xfrm>
            <a:off x="711200" y="2552700"/>
            <a:ext cx="1054100" cy="3225800"/>
          </a:xfrm>
          <a:prstGeom prst="rect">
            <a:avLst/>
          </a:prstGeom>
          <a:gradFill>
            <a:gsLst>
              <a:gs pos="0">
                <a:srgbClr val="A8D6FF"/>
              </a:gs>
              <a:gs pos="100000">
                <a:srgbClr val="424242"/>
              </a:gs>
            </a:gsLst>
            <a:lin ang="4740000"/>
          </a:gradFill>
          <a:ln>
            <a:solidFill/>
            <a:miter lim="400000"/>
          </a:ln>
          <a:effectLst>
            <a:outerShdw blurRad="63500" dist="50800" dir="3600000" rotWithShape="0">
              <a:srgbClr val="000000">
                <a:alpha val="90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182880" anchor="ctr"/>
          <a:lstStyle/>
          <a:p>
            <a:pPr lvl="0">
              <a:spcBef>
                <a:spcPts val="50"/>
              </a:spcBef>
              <a:defRPr sz="1800"/>
            </a:pPr>
            <a:r>
              <a:rPr sz="2600" b="1" dirty="0" smtClean="0">
                <a:solidFill>
                  <a:srgbClr val="FFFFFF"/>
                </a:solidFill>
                <a:effectLst>
                  <a:outerShdw blurRad="25400" dist="25400" dir="3600000" rotWithShape="0">
                    <a:srgbClr val="000000"/>
                  </a:outerShdw>
                </a:effectLst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rPr>
              <a:t>AT</a:t>
            </a:r>
            <a:endParaRPr sz="2600" b="1" dirty="0">
              <a:solidFill>
                <a:srgbClr val="FFFFFF"/>
              </a:solidFill>
              <a:effectLst>
                <a:outerShdw blurRad="25400" dist="25400" dir="3600000" rotWithShape="0">
                  <a:srgbClr val="000000"/>
                </a:outerShdw>
              </a:effectLst>
              <a:latin typeface="Apple SD 산돌고딕 Neo 일반체"/>
              <a:ea typeface="Apple SD 산돌고딕 Neo 일반체"/>
              <a:cs typeface="Apple SD 산돌고딕 Neo 일반체"/>
              <a:sym typeface="Apple SD 산돌고딕 Neo 일반체"/>
            </a:endParaRPr>
          </a:p>
          <a:p>
            <a:pPr lvl="0">
              <a:defRPr sz="1800"/>
            </a:pPr>
            <a:r>
              <a:rPr sz="2600" b="1" dirty="0">
                <a:solidFill>
                  <a:srgbClr val="FFFFFF"/>
                </a:solidFill>
                <a:effectLst>
                  <a:outerShdw blurRad="25400" dist="25400" dir="3600000" rotWithShape="0">
                    <a:srgbClr val="000000"/>
                  </a:outerShdw>
                </a:effectLst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rPr>
              <a:t>CL</a:t>
            </a:r>
          </a:p>
          <a:p>
            <a:pPr lvl="0">
              <a:defRPr sz="1800"/>
            </a:pPr>
            <a:r>
              <a:rPr sz="2600" b="1" dirty="0">
                <a:solidFill>
                  <a:srgbClr val="FFFFFF"/>
                </a:solidFill>
                <a:effectLst>
                  <a:outerShdw blurRad="25400" dist="25400" dir="3600000" rotWithShape="0">
                    <a:srgbClr val="000000"/>
                  </a:outerShdw>
                </a:effectLst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rPr>
              <a:t>ME</a:t>
            </a:r>
          </a:p>
          <a:p>
            <a:pPr lvl="0">
              <a:defRPr sz="1800"/>
            </a:pPr>
            <a:r>
              <a:rPr sz="2600" b="1" dirty="0">
                <a:solidFill>
                  <a:srgbClr val="FFFFFF"/>
                </a:solidFill>
                <a:effectLst>
                  <a:outerShdw blurRad="25400" dist="25400" dir="3600000" rotWithShape="0">
                    <a:srgbClr val="000000"/>
                  </a:outerShdw>
                </a:effectLst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rPr>
              <a:t>NA</a:t>
            </a:r>
          </a:p>
          <a:p>
            <a:pPr lvl="0">
              <a:lnSpc>
                <a:spcPct val="120000"/>
              </a:lnSpc>
              <a:defRPr sz="1800"/>
            </a:pPr>
            <a:r>
              <a:rPr sz="2600" b="1" dirty="0">
                <a:solidFill>
                  <a:srgbClr val="FFFFFF"/>
                </a:solidFill>
                <a:effectLst>
                  <a:outerShdw blurRad="25400" dist="25400" dir="3600000" rotWithShape="0">
                    <a:srgbClr val="000000"/>
                  </a:outerShdw>
                </a:effectLst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rPr>
              <a:t>OR</a:t>
            </a:r>
          </a:p>
          <a:p>
            <a:pPr lvl="0">
              <a:defRPr sz="1800"/>
            </a:pPr>
            <a:r>
              <a:rPr sz="2600" b="1" dirty="0">
                <a:solidFill>
                  <a:srgbClr val="FFFB00"/>
                </a:solidFill>
                <a:effectLst>
                  <a:outerShdw blurRad="25400" dist="25400" dir="3600000" rotWithShape="0">
                    <a:srgbClr val="000000"/>
                  </a:outerShdw>
                </a:effectLst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rPr>
              <a:t>SOEA</a:t>
            </a:r>
          </a:p>
        </p:txBody>
      </p:sp>
      <p:sp>
        <p:nvSpPr>
          <p:cNvPr id="279" name="Shape 279"/>
          <p:cNvSpPr/>
          <p:nvPr/>
        </p:nvSpPr>
        <p:spPr>
          <a:xfrm>
            <a:off x="685800" y="2577585"/>
            <a:ext cx="1066800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8100" tIns="38100" rIns="38100" bIns="38100" anchor="ctr">
            <a:spAutoFit/>
          </a:bodyPr>
          <a:lstStyle>
            <a:lvl1pPr algn="l" defTabSz="914400">
              <a:buClr>
                <a:srgbClr val="000000"/>
              </a:buClr>
              <a:defRPr sz="1100">
                <a:uFill>
                  <a:solidFill/>
                </a:uFill>
                <a:latin typeface="Apple SD 산돌고딕 Neo 강한 볼드체"/>
                <a:ea typeface="Apple SD 산돌고딕 Neo 강한 볼드체"/>
                <a:cs typeface="Apple SD 산돌고딕 Neo 강한 볼드체"/>
                <a:sym typeface="Apple SD 산돌고딕 Neo 강한 볼드체"/>
              </a:defRPr>
            </a:lvl1pPr>
          </a:lstStyle>
          <a:p>
            <a:pPr lvl="0" algn="ctr">
              <a:defRPr sz="1800">
                <a:uFillTx/>
              </a:defRPr>
            </a:pPr>
            <a:r>
              <a:rPr sz="1100" b="1" dirty="0">
                <a:uFill>
                  <a:solidFill/>
                </a:uFill>
                <a:latin typeface="Calibri" pitchFamily="34" charset="0"/>
              </a:rPr>
              <a:t>DISTRICT</a:t>
            </a:r>
          </a:p>
        </p:txBody>
      </p:sp>
      <p:sp>
        <p:nvSpPr>
          <p:cNvPr id="280" name="Shape 280"/>
          <p:cNvSpPr/>
          <p:nvPr/>
        </p:nvSpPr>
        <p:spPr>
          <a:xfrm flipH="1" flipV="1">
            <a:off x="711199" y="4877004"/>
            <a:ext cx="7391401" cy="12497"/>
          </a:xfrm>
          <a:prstGeom prst="line">
            <a:avLst/>
          </a:prstGeom>
          <a:ln w="12700">
            <a:solidFill>
              <a:srgbClr val="941100"/>
            </a:solidFill>
            <a:miter lim="400000"/>
            <a:headEnd type="stealth"/>
          </a:ln>
        </p:spPr>
        <p:txBody>
          <a:bodyPr lIns="0" tIns="0" rIns="0" bIns="0" anchor="ctr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81" name="Shape 281"/>
          <p:cNvSpPr/>
          <p:nvPr/>
        </p:nvSpPr>
        <p:spPr>
          <a:xfrm flipH="1" flipV="1">
            <a:off x="711200" y="4483100"/>
            <a:ext cx="7391400" cy="12496"/>
          </a:xfrm>
          <a:prstGeom prst="line">
            <a:avLst/>
          </a:prstGeom>
          <a:ln w="12700">
            <a:solidFill>
              <a:srgbClr val="941100"/>
            </a:solidFill>
            <a:miter lim="400000"/>
            <a:headEnd type="stealth"/>
          </a:ln>
        </p:spPr>
        <p:txBody>
          <a:bodyPr lIns="0" tIns="0" rIns="0" bIns="0" anchor="ctr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82" name="Shape 282"/>
          <p:cNvSpPr/>
          <p:nvPr/>
        </p:nvSpPr>
        <p:spPr>
          <a:xfrm flipH="1" flipV="1">
            <a:off x="711200" y="4089400"/>
            <a:ext cx="7391400" cy="12496"/>
          </a:xfrm>
          <a:prstGeom prst="line">
            <a:avLst/>
          </a:prstGeom>
          <a:ln w="12700">
            <a:solidFill>
              <a:srgbClr val="941100"/>
            </a:solidFill>
            <a:miter lim="400000"/>
            <a:headEnd type="stealth"/>
          </a:ln>
        </p:spPr>
        <p:txBody>
          <a:bodyPr lIns="0" tIns="0" rIns="0" bIns="0" anchor="ctr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83" name="Shape 283"/>
          <p:cNvSpPr/>
          <p:nvPr/>
        </p:nvSpPr>
        <p:spPr>
          <a:xfrm flipH="1" flipV="1">
            <a:off x="723900" y="3695721"/>
            <a:ext cx="7378700" cy="12475"/>
          </a:xfrm>
          <a:prstGeom prst="line">
            <a:avLst/>
          </a:prstGeom>
          <a:ln w="12700">
            <a:solidFill>
              <a:srgbClr val="941100"/>
            </a:solidFill>
            <a:miter lim="400000"/>
            <a:headEnd type="stealth"/>
          </a:ln>
        </p:spPr>
        <p:txBody>
          <a:bodyPr lIns="0" tIns="0" rIns="0" bIns="0" anchor="ctr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84" name="Shape 284"/>
          <p:cNvSpPr/>
          <p:nvPr/>
        </p:nvSpPr>
        <p:spPr>
          <a:xfrm flipH="1" flipV="1">
            <a:off x="711200" y="3302000"/>
            <a:ext cx="7378700" cy="12475"/>
          </a:xfrm>
          <a:prstGeom prst="line">
            <a:avLst/>
          </a:prstGeom>
          <a:ln w="12700">
            <a:solidFill>
              <a:srgbClr val="941100"/>
            </a:solidFill>
            <a:miter lim="400000"/>
            <a:headEnd type="stealth"/>
          </a:ln>
        </p:spPr>
        <p:txBody>
          <a:bodyPr lIns="0" tIns="0" rIns="0" bIns="0" anchor="ctr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85" name="Shape 28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>
            <a:lvl1pPr>
              <a:defRPr sz="1400">
                <a:solidFill>
                  <a:srgbClr val="797979"/>
                </a:solidFill>
                <a:uFill>
                  <a:solidFill>
                    <a:srgbClr val="797979"/>
                  </a:solidFill>
                </a:uFill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fld id="{86CB4B4D-7CA3-9044-876B-883B54F8677D}" type="slidenum">
              <a:rPr sz="1400">
                <a:solidFill>
                  <a:srgbClr val="797979"/>
                </a:solidFill>
                <a:uFill>
                  <a:solidFill>
                    <a:srgbClr val="797979"/>
                  </a:solidFill>
                </a:uFill>
              </a:rPr>
              <a:pPr lvl="0">
                <a:defRPr sz="1800">
                  <a:solidFill>
                    <a:srgbClr val="000000"/>
                  </a:solidFill>
                  <a:uFillTx/>
                </a:defRPr>
              </a:pPr>
              <a:t>15</a:t>
            </a:fld>
            <a:endParaRPr sz="1400">
              <a:solidFill>
                <a:srgbClr val="797979"/>
              </a:solidFill>
              <a:uFill>
                <a:solidFill>
                  <a:srgbClr val="797979"/>
                </a:solidFill>
              </a:uFill>
            </a:endParaRPr>
          </a:p>
        </p:txBody>
      </p:sp>
      <p:pic>
        <p:nvPicPr>
          <p:cNvPr id="23" name="Picture 2" descr="C:\Users\mjb1753\Pictures\FedEx Truck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223760" y="6035040"/>
            <a:ext cx="1828800" cy="750888"/>
          </a:xfrm>
          <a:prstGeom prst="rect">
            <a:avLst/>
          </a:prstGeom>
          <a:noFill/>
        </p:spPr>
      </p:pic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/>
          <p:nvPr/>
        </p:nvSpPr>
        <p:spPr>
          <a:xfrm>
            <a:off x="101600" y="673100"/>
            <a:ext cx="8839200" cy="825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>
            <a:spAutoFit/>
          </a:bodyPr>
          <a:lstStyle/>
          <a:p>
            <a:pPr lvl="0" algn="l">
              <a:defRPr sz="1800"/>
            </a:pPr>
            <a:r>
              <a:rPr sz="4400" dirty="0"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rPr>
              <a:t>Evaluate</a:t>
            </a:r>
            <a:r>
              <a:rPr sz="4400" dirty="0"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rPr>
              <a:t>:</a:t>
            </a:r>
            <a:r>
              <a:rPr sz="2000" dirty="0">
                <a:solidFill>
                  <a:srgbClr val="3C081B"/>
                </a:solidFill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rPr>
              <a:t> Results Reporting - Average LTC Charges per Day</a:t>
            </a:r>
          </a:p>
        </p:txBody>
      </p:sp>
      <p:pic>
        <p:nvPicPr>
          <p:cNvPr id="288" name="Picture 287"/>
          <p:cNvPicPr/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1625599" y="1800225"/>
            <a:ext cx="5791201" cy="2912730"/>
          </a:xfrm>
          <a:prstGeom prst="rect">
            <a:avLst/>
          </a:prstGeom>
          <a:effectLst>
            <a:outerShdw blurRad="63500" dist="50800" dir="3600000" rotWithShape="0">
              <a:srgbClr val="212121">
                <a:alpha val="91000"/>
              </a:srgbClr>
            </a:outerShdw>
          </a:effectLst>
        </p:spPr>
      </p:pic>
      <p:pic>
        <p:nvPicPr>
          <p:cNvPr id="289" name="Screen Shot 2014-03-26 at 1.32.11 PM.png"/>
          <p:cNvPicPr/>
          <p:nvPr/>
        </p:nvPicPr>
        <p:blipFill>
          <a:blip r:embed="rId3" cstate="print">
            <a:alphaModFix amt="5000"/>
            <a:extLst/>
          </a:blip>
          <a:stretch>
            <a:fillRect/>
          </a:stretch>
        </p:blipFill>
        <p:spPr>
          <a:xfrm>
            <a:off x="1549400" y="-279400"/>
            <a:ext cx="6045200" cy="2008567"/>
          </a:xfrm>
          <a:prstGeom prst="rect">
            <a:avLst/>
          </a:prstGeom>
          <a:ln w="12700">
            <a:miter lim="400000"/>
          </a:ln>
        </p:spPr>
      </p:pic>
      <p:sp>
        <p:nvSpPr>
          <p:cNvPr id="291" name="Shape 291"/>
          <p:cNvSpPr/>
          <p:nvPr/>
        </p:nvSpPr>
        <p:spPr>
          <a:xfrm>
            <a:off x="127000" y="1460500"/>
            <a:ext cx="8839200" cy="254000"/>
          </a:xfrm>
          <a:prstGeom prst="rightArrow">
            <a:avLst>
              <a:gd name="adj1" fmla="val 50000"/>
              <a:gd name="adj2" fmla="val 145000"/>
            </a:avLst>
          </a:prstGeom>
          <a:gradFill>
            <a:gsLst>
              <a:gs pos="0">
                <a:srgbClr val="FF2600">
                  <a:alpha val="88000"/>
                </a:srgbClr>
              </a:gs>
              <a:gs pos="100000">
                <a:srgbClr val="531B93">
                  <a:alpha val="88000"/>
                </a:srgbClr>
              </a:gs>
            </a:gsLst>
            <a:lin ang="1200000"/>
          </a:gradFill>
          <a:ln w="12700">
            <a:miter lim="400000"/>
          </a:ln>
          <a:effectLst>
            <a:outerShdw blurRad="76200" dist="12700" dir="5220000" rotWithShape="0">
              <a:srgbClr val="919191">
                <a:alpha val="91000"/>
              </a:srgbClr>
            </a:outerShdw>
          </a:effectLst>
        </p:spPr>
        <p:txBody>
          <a:bodyPr lIns="38100" tIns="38100" rIns="38100" bIns="38100" anchor="ctr"/>
          <a:lstStyle/>
          <a:p>
            <a:pPr lvl="0">
              <a:defRPr sz="2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92" name="Shape 29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>
            <a:lvl1pPr>
              <a:defRPr sz="1400">
                <a:solidFill>
                  <a:srgbClr val="797979"/>
                </a:solidFill>
                <a:uFill>
                  <a:solidFill>
                    <a:srgbClr val="797979"/>
                  </a:solidFill>
                </a:uFill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fld id="{86CB4B4D-7CA3-9044-876B-883B54F8677D}" type="slidenum">
              <a:rPr sz="1400">
                <a:solidFill>
                  <a:srgbClr val="797979"/>
                </a:solidFill>
                <a:uFill>
                  <a:solidFill>
                    <a:srgbClr val="797979"/>
                  </a:solidFill>
                </a:uFill>
              </a:rPr>
              <a:pPr lvl="0">
                <a:defRPr sz="1800">
                  <a:solidFill>
                    <a:srgbClr val="000000"/>
                  </a:solidFill>
                  <a:uFillTx/>
                </a:defRPr>
              </a:pPr>
              <a:t>16</a:t>
            </a:fld>
            <a:endParaRPr sz="1400">
              <a:solidFill>
                <a:srgbClr val="797979"/>
              </a:solidFill>
              <a:uFill>
                <a:solidFill>
                  <a:srgbClr val="797979"/>
                </a:solidFill>
              </a:uFill>
            </a:endParaRPr>
          </a:p>
        </p:txBody>
      </p:sp>
      <p:grpSp>
        <p:nvGrpSpPr>
          <p:cNvPr id="304" name="Group 304"/>
          <p:cNvGrpSpPr/>
          <p:nvPr/>
        </p:nvGrpSpPr>
        <p:grpSpPr>
          <a:xfrm>
            <a:off x="2514600" y="4762500"/>
            <a:ext cx="4013203" cy="1727200"/>
            <a:chOff x="0" y="0"/>
            <a:chExt cx="4013202" cy="1727200"/>
          </a:xfrm>
        </p:grpSpPr>
        <p:sp>
          <p:nvSpPr>
            <p:cNvPr id="293" name="Shape 293"/>
            <p:cNvSpPr/>
            <p:nvPr/>
          </p:nvSpPr>
          <p:spPr>
            <a:xfrm>
              <a:off x="0" y="457200"/>
              <a:ext cx="711200" cy="1270000"/>
            </a:xfrm>
            <a:prstGeom prst="rect">
              <a:avLst/>
            </a:prstGeom>
            <a:noFill/>
            <a:ln w="12700" cap="flat">
              <a:solidFill>
                <a:srgbClr val="424242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20000"/>
                </a:lnSpc>
                <a:defRPr sz="1800"/>
              </a:pPr>
              <a:r>
                <a:rPr sz="1100" dirty="0">
                  <a:latin typeface="Apple SD 산돌고딕 Neo 중간체"/>
                  <a:ea typeface="Apple SD 산돌고딕 Neo 중간체"/>
                  <a:cs typeface="Apple SD 산돌고딕 Neo 중간체"/>
                  <a:sym typeface="Apple SD 산돌고딕 Neo 중간체"/>
                </a:rPr>
                <a:t>ATL</a:t>
              </a:r>
            </a:p>
            <a:p>
              <a:pPr lvl="0">
                <a:lnSpc>
                  <a:spcPct val="120000"/>
                </a:lnSpc>
                <a:defRPr sz="1800"/>
              </a:pPr>
              <a:r>
                <a:rPr sz="1100" dirty="0">
                  <a:latin typeface="Apple SD 산돌고딕 Neo 중간체"/>
                  <a:ea typeface="Apple SD 산돌고딕 Neo 중간체"/>
                  <a:cs typeface="Apple SD 산돌고딕 Neo 중간체"/>
                  <a:sym typeface="Apple SD 산돌고딕 Neo 중간체"/>
                </a:rPr>
                <a:t>CLT</a:t>
              </a:r>
            </a:p>
            <a:p>
              <a:pPr lvl="0">
                <a:lnSpc>
                  <a:spcPct val="120000"/>
                </a:lnSpc>
                <a:defRPr sz="1800"/>
              </a:pPr>
              <a:r>
                <a:rPr sz="1100" dirty="0">
                  <a:latin typeface="Apple SD 산돌고딕 Neo 중간체"/>
                  <a:ea typeface="Apple SD 산돌고딕 Neo 중간체"/>
                  <a:cs typeface="Apple SD 산돌고딕 Neo 중간체"/>
                  <a:sym typeface="Apple SD 산돌고딕 Neo 중간체"/>
                </a:rPr>
                <a:t>MEM</a:t>
              </a:r>
            </a:p>
            <a:p>
              <a:pPr lvl="0">
                <a:lnSpc>
                  <a:spcPct val="120000"/>
                </a:lnSpc>
                <a:defRPr sz="1800"/>
              </a:pPr>
              <a:r>
                <a:rPr sz="1100" dirty="0">
                  <a:latin typeface="Apple SD 산돌고딕 Neo 중간체"/>
                  <a:ea typeface="Apple SD 산돌고딕 Neo 중간체"/>
                  <a:cs typeface="Apple SD 산돌고딕 Neo 중간체"/>
                  <a:sym typeface="Apple SD 산돌고딕 Neo 중간체"/>
                </a:rPr>
                <a:t>NAS</a:t>
              </a:r>
            </a:p>
            <a:p>
              <a:pPr lvl="0">
                <a:lnSpc>
                  <a:spcPct val="120000"/>
                </a:lnSpc>
                <a:defRPr sz="1800"/>
              </a:pPr>
              <a:r>
                <a:rPr sz="1100" dirty="0">
                  <a:latin typeface="Apple SD 산돌고딕 Neo 중간체"/>
                  <a:ea typeface="Apple SD 산돌고딕 Neo 중간체"/>
                  <a:cs typeface="Apple SD 산돌고딕 Neo 중간체"/>
                  <a:sym typeface="Apple SD 산돌고딕 Neo 중간체"/>
                </a:rPr>
                <a:t>ORL</a:t>
              </a:r>
            </a:p>
            <a:p>
              <a:pPr lvl="0">
                <a:lnSpc>
                  <a:spcPct val="120000"/>
                </a:lnSpc>
                <a:defRPr sz="1800"/>
              </a:pPr>
              <a:r>
                <a:rPr sz="1100" dirty="0">
                  <a:latin typeface="Apple SD 산돌고딕 Neo 무거운"/>
                  <a:ea typeface="Apple SD 산돌고딕 Neo 무거운"/>
                  <a:cs typeface="Apple SD 산돌고딕 Neo 무거운"/>
                  <a:sym typeface="Apple SD 산돌고딕 Neo 무거운"/>
                </a:rPr>
                <a:t>SOEA</a:t>
              </a:r>
            </a:p>
          </p:txBody>
        </p:sp>
        <p:sp>
          <p:nvSpPr>
            <p:cNvPr id="294" name="Shape 294"/>
            <p:cNvSpPr/>
            <p:nvPr/>
          </p:nvSpPr>
          <p:spPr>
            <a:xfrm>
              <a:off x="749300" y="457200"/>
              <a:ext cx="711200" cy="1270000"/>
            </a:xfrm>
            <a:prstGeom prst="rect">
              <a:avLst/>
            </a:prstGeom>
            <a:noFill/>
            <a:ln w="12700" cap="flat">
              <a:solidFill>
                <a:srgbClr val="424242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20000"/>
                </a:lnSpc>
                <a:defRPr sz="1800"/>
              </a:pPr>
              <a:r>
                <a:rPr sz="1100" b="1">
                  <a:solidFill>
                    <a:srgbClr val="0056D6"/>
                  </a:solidFill>
                  <a:latin typeface="Apple SD 산돌고딕 Neo 일반체"/>
                  <a:ea typeface="Apple SD 산돌고딕 Neo 일반체"/>
                  <a:cs typeface="Apple SD 산돌고딕 Neo 일반체"/>
                  <a:sym typeface="Apple SD 산돌고딕 Neo 일반체"/>
                </a:rPr>
                <a:t>4.5</a:t>
              </a:r>
            </a:p>
            <a:p>
              <a:pPr lvl="0">
                <a:lnSpc>
                  <a:spcPct val="120000"/>
                </a:lnSpc>
                <a:defRPr sz="1800"/>
              </a:pPr>
              <a:r>
                <a:rPr sz="1100" b="1">
                  <a:solidFill>
                    <a:srgbClr val="0056D6"/>
                  </a:solidFill>
                  <a:latin typeface="Apple SD 산돌고딕 Neo 일반체"/>
                  <a:ea typeface="Apple SD 산돌고딕 Neo 일반체"/>
                  <a:cs typeface="Apple SD 산돌고딕 Neo 일반체"/>
                  <a:sym typeface="Apple SD 산돌고딕 Neo 일반체"/>
                </a:rPr>
                <a:t>5.8</a:t>
              </a:r>
            </a:p>
            <a:p>
              <a:pPr lvl="0">
                <a:lnSpc>
                  <a:spcPct val="120000"/>
                </a:lnSpc>
                <a:defRPr sz="1800"/>
              </a:pPr>
              <a:r>
                <a:rPr sz="1100" b="1">
                  <a:solidFill>
                    <a:srgbClr val="0056D6"/>
                  </a:solidFill>
                  <a:latin typeface="Apple SD 산돌고딕 Neo 일반체"/>
                  <a:ea typeface="Apple SD 산돌고딕 Neo 일반체"/>
                  <a:cs typeface="Apple SD 산돌고딕 Neo 일반체"/>
                  <a:sym typeface="Apple SD 산돌고딕 Neo 일반체"/>
                </a:rPr>
                <a:t>3.6</a:t>
              </a:r>
            </a:p>
            <a:p>
              <a:pPr lvl="0">
                <a:lnSpc>
                  <a:spcPct val="120000"/>
                </a:lnSpc>
                <a:defRPr sz="1800"/>
              </a:pPr>
              <a:r>
                <a:rPr sz="1100" b="1">
                  <a:solidFill>
                    <a:srgbClr val="0056D6"/>
                  </a:solidFill>
                  <a:latin typeface="Apple SD 산돌고딕 Neo 일반체"/>
                  <a:ea typeface="Apple SD 산돌고딕 Neo 일반체"/>
                  <a:cs typeface="Apple SD 산돌고딕 Neo 일반체"/>
                  <a:sym typeface="Apple SD 산돌고딕 Neo 일반체"/>
                </a:rPr>
                <a:t>3.6</a:t>
              </a:r>
            </a:p>
            <a:p>
              <a:pPr lvl="0">
                <a:lnSpc>
                  <a:spcPct val="120000"/>
                </a:lnSpc>
                <a:defRPr sz="1800"/>
              </a:pPr>
              <a:r>
                <a:rPr sz="1100" b="1">
                  <a:solidFill>
                    <a:srgbClr val="0056D6"/>
                  </a:solidFill>
                  <a:latin typeface="Apple SD 산돌고딕 Neo 일반체"/>
                  <a:ea typeface="Apple SD 산돌고딕 Neo 일반체"/>
                  <a:cs typeface="Apple SD 산돌고딕 Neo 일반체"/>
                  <a:sym typeface="Apple SD 산돌고딕 Neo 일반체"/>
                </a:rPr>
                <a:t>5.2</a:t>
              </a:r>
            </a:p>
            <a:p>
              <a:pPr lvl="0">
                <a:lnSpc>
                  <a:spcPct val="120000"/>
                </a:lnSpc>
                <a:defRPr sz="1800"/>
              </a:pPr>
              <a:r>
                <a:rPr sz="1100">
                  <a:solidFill>
                    <a:srgbClr val="0056D6"/>
                  </a:solidFill>
                  <a:latin typeface="Apple SD 산돌고딕 Neo 무거운"/>
                  <a:ea typeface="Apple SD 산돌고딕 Neo 무거운"/>
                  <a:cs typeface="Apple SD 산돌고딕 Neo 무거운"/>
                  <a:sym typeface="Apple SD 산돌고딕 Neo 무거운"/>
                </a:rPr>
                <a:t>22.7</a:t>
              </a:r>
            </a:p>
          </p:txBody>
        </p:sp>
        <p:sp>
          <p:nvSpPr>
            <p:cNvPr id="295" name="Shape 295"/>
            <p:cNvSpPr/>
            <p:nvPr/>
          </p:nvSpPr>
          <p:spPr>
            <a:xfrm>
              <a:off x="1498600" y="457200"/>
              <a:ext cx="711200" cy="1270000"/>
            </a:xfrm>
            <a:prstGeom prst="rect">
              <a:avLst/>
            </a:prstGeom>
            <a:noFill/>
            <a:ln w="12700" cap="flat">
              <a:solidFill>
                <a:srgbClr val="424242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20000"/>
                </a:lnSpc>
                <a:defRPr sz="1800"/>
              </a:pPr>
              <a:r>
                <a:rPr sz="1100" b="1">
                  <a:solidFill>
                    <a:srgbClr val="B51A00"/>
                  </a:solidFill>
                  <a:latin typeface="Apple SD 산돌고딕 Neo 일반체"/>
                  <a:ea typeface="Apple SD 산돌고딕 Neo 일반체"/>
                  <a:cs typeface="Apple SD 산돌고딕 Neo 일반체"/>
                  <a:sym typeface="Apple SD 산돌고딕 Neo 일반체"/>
                </a:rPr>
                <a:t>3.7</a:t>
              </a:r>
            </a:p>
            <a:p>
              <a:pPr lvl="0">
                <a:lnSpc>
                  <a:spcPct val="120000"/>
                </a:lnSpc>
                <a:defRPr sz="1800"/>
              </a:pPr>
              <a:r>
                <a:rPr sz="1100" b="1">
                  <a:solidFill>
                    <a:srgbClr val="B51A00"/>
                  </a:solidFill>
                  <a:latin typeface="Apple SD 산돌고딕 Neo 일반체"/>
                  <a:ea typeface="Apple SD 산돌고딕 Neo 일반체"/>
                  <a:cs typeface="Apple SD 산돌고딕 Neo 일반체"/>
                  <a:sym typeface="Apple SD 산돌고딕 Neo 일반체"/>
                </a:rPr>
                <a:t>4.9</a:t>
              </a:r>
            </a:p>
            <a:p>
              <a:pPr lvl="0">
                <a:lnSpc>
                  <a:spcPct val="120000"/>
                </a:lnSpc>
                <a:defRPr sz="1800"/>
              </a:pPr>
              <a:r>
                <a:rPr sz="1100" b="1">
                  <a:solidFill>
                    <a:srgbClr val="B51A00"/>
                  </a:solidFill>
                  <a:latin typeface="Apple SD 산돌고딕 Neo 일반체"/>
                  <a:ea typeface="Apple SD 산돌고딕 Neo 일반체"/>
                  <a:cs typeface="Apple SD 산돌고딕 Neo 일반체"/>
                  <a:sym typeface="Apple SD 산돌고딕 Neo 일반체"/>
                </a:rPr>
                <a:t>3.0</a:t>
              </a:r>
            </a:p>
            <a:p>
              <a:pPr lvl="0">
                <a:lnSpc>
                  <a:spcPct val="120000"/>
                </a:lnSpc>
                <a:defRPr sz="1800"/>
              </a:pPr>
              <a:r>
                <a:rPr sz="1100" b="1">
                  <a:solidFill>
                    <a:srgbClr val="B51A00"/>
                  </a:solidFill>
                  <a:latin typeface="Apple SD 산돌고딕 Neo 일반체"/>
                  <a:ea typeface="Apple SD 산돌고딕 Neo 일반체"/>
                  <a:cs typeface="Apple SD 산돌고딕 Neo 일반체"/>
                  <a:sym typeface="Apple SD 산돌고딕 Neo 일반체"/>
                </a:rPr>
                <a:t>3.0</a:t>
              </a:r>
            </a:p>
            <a:p>
              <a:pPr lvl="0">
                <a:lnSpc>
                  <a:spcPct val="120000"/>
                </a:lnSpc>
                <a:defRPr sz="1800"/>
              </a:pPr>
              <a:r>
                <a:rPr sz="1100" b="1">
                  <a:solidFill>
                    <a:srgbClr val="B51A00"/>
                  </a:solidFill>
                  <a:latin typeface="Apple SD 산돌고딕 Neo 일반체"/>
                  <a:ea typeface="Apple SD 산돌고딕 Neo 일반체"/>
                  <a:cs typeface="Apple SD 산돌고딕 Neo 일반체"/>
                  <a:sym typeface="Apple SD 산돌고딕 Neo 일반체"/>
                </a:rPr>
                <a:t>4.3</a:t>
              </a:r>
            </a:p>
            <a:p>
              <a:pPr lvl="0">
                <a:lnSpc>
                  <a:spcPct val="120000"/>
                </a:lnSpc>
                <a:defRPr sz="1800"/>
              </a:pPr>
              <a:r>
                <a:rPr sz="1100">
                  <a:solidFill>
                    <a:srgbClr val="B51A00"/>
                  </a:solidFill>
                  <a:latin typeface="Apple SD 산돌고딕 Neo 무거운"/>
                  <a:ea typeface="Apple SD 산돌고딕 Neo 무거운"/>
                  <a:cs typeface="Apple SD 산돌고딕 Neo 무거운"/>
                  <a:sym typeface="Apple SD 산돌고딕 Neo 무거운"/>
                </a:rPr>
                <a:t>12.5</a:t>
              </a:r>
            </a:p>
          </p:txBody>
        </p:sp>
        <p:sp>
          <p:nvSpPr>
            <p:cNvPr id="296" name="Shape 296"/>
            <p:cNvSpPr/>
            <p:nvPr/>
          </p:nvSpPr>
          <p:spPr>
            <a:xfrm>
              <a:off x="2997200" y="457200"/>
              <a:ext cx="1003300" cy="1270000"/>
            </a:xfrm>
            <a:prstGeom prst="rect">
              <a:avLst/>
            </a:prstGeom>
            <a:noFill/>
            <a:ln w="12700" cap="flat">
              <a:solidFill>
                <a:srgbClr val="424242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20000"/>
                </a:lnSpc>
                <a:defRPr sz="1800"/>
              </a:pPr>
              <a:r>
                <a:rPr sz="1100" b="1">
                  <a:latin typeface="Apple SD 산돌고딕 Neo 일반체"/>
                  <a:ea typeface="Apple SD 산돌고딕 Neo 일반체"/>
                  <a:cs typeface="Apple SD 산돌고딕 Neo 일반체"/>
                  <a:sym typeface="Apple SD 산돌고딕 Neo 일반체"/>
                </a:rPr>
                <a:t>39.6%</a:t>
              </a:r>
            </a:p>
            <a:p>
              <a:pPr lvl="0">
                <a:lnSpc>
                  <a:spcPct val="120000"/>
                </a:lnSpc>
                <a:defRPr sz="1800"/>
              </a:pPr>
              <a:r>
                <a:rPr sz="1100" b="1">
                  <a:latin typeface="Apple SD 산돌고딕 Neo 일반체"/>
                  <a:ea typeface="Apple SD 산돌고딕 Neo 일반체"/>
                  <a:cs typeface="Apple SD 산돌고딕 Neo 일반체"/>
                  <a:sym typeface="Apple SD 산돌고딕 Neo 일반체"/>
                </a:rPr>
                <a:t>39.6%</a:t>
              </a:r>
            </a:p>
            <a:p>
              <a:pPr lvl="0">
                <a:lnSpc>
                  <a:spcPct val="120000"/>
                </a:lnSpc>
                <a:defRPr sz="1800"/>
              </a:pPr>
              <a:r>
                <a:rPr sz="1100" b="1">
                  <a:latin typeface="Apple SD 산돌고딕 Neo 일반체"/>
                  <a:ea typeface="Apple SD 산돌고딕 Neo 일반체"/>
                  <a:cs typeface="Apple SD 산돌고딕 Neo 일반체"/>
                  <a:sym typeface="Apple SD 산돌고딕 Neo 일반체"/>
                </a:rPr>
                <a:t>47.5%</a:t>
              </a:r>
            </a:p>
            <a:p>
              <a:pPr lvl="0">
                <a:lnSpc>
                  <a:spcPct val="120000"/>
                </a:lnSpc>
                <a:defRPr sz="1800"/>
              </a:pPr>
              <a:r>
                <a:rPr sz="1100" b="1">
                  <a:latin typeface="Apple SD 산돌고딕 Neo 일반체"/>
                  <a:ea typeface="Apple SD 산돌고딕 Neo 일반체"/>
                  <a:cs typeface="Apple SD 산돌고딕 Neo 일반체"/>
                  <a:sym typeface="Apple SD 산돌고딕 Neo 일반체"/>
                </a:rPr>
                <a:t>33.8%</a:t>
              </a:r>
            </a:p>
            <a:p>
              <a:pPr lvl="0">
                <a:lnSpc>
                  <a:spcPct val="120000"/>
                </a:lnSpc>
                <a:defRPr sz="1800"/>
              </a:pPr>
              <a:r>
                <a:rPr sz="1100" b="1">
                  <a:latin typeface="Apple SD 산돌고딕 Neo 일반체"/>
                  <a:ea typeface="Apple SD 산돌고딕 Neo 일반체"/>
                  <a:cs typeface="Apple SD 산돌고딕 Neo 일반체"/>
                  <a:sym typeface="Apple SD 산돌고딕 Neo 일반체"/>
                </a:rPr>
                <a:t>49.0%</a:t>
              </a:r>
            </a:p>
            <a:p>
              <a:pPr lvl="0">
                <a:lnSpc>
                  <a:spcPct val="120000"/>
                </a:lnSpc>
                <a:defRPr sz="1800"/>
              </a:pPr>
              <a:r>
                <a:rPr sz="1100">
                  <a:latin typeface="Apple SD 산돌고딕 Neo 무거운"/>
                  <a:ea typeface="Apple SD 산돌고딕 Neo 무거운"/>
                  <a:cs typeface="Apple SD 산돌고딕 Neo 무거운"/>
                  <a:sym typeface="Apple SD 산돌고딕 Neo 무거운"/>
                </a:rPr>
                <a:t>42.2%</a:t>
              </a:r>
            </a:p>
          </p:txBody>
        </p:sp>
        <p:sp>
          <p:nvSpPr>
            <p:cNvPr id="297" name="Shape 297"/>
            <p:cNvSpPr/>
            <p:nvPr/>
          </p:nvSpPr>
          <p:spPr>
            <a:xfrm>
              <a:off x="0" y="0"/>
              <a:ext cx="711200" cy="419100"/>
            </a:xfrm>
            <a:prstGeom prst="rect">
              <a:avLst/>
            </a:prstGeom>
            <a:gradFill flip="none" rotWithShape="1">
              <a:gsLst>
                <a:gs pos="0">
                  <a:srgbClr val="FFFFFF"/>
                </a:gs>
                <a:gs pos="100000">
                  <a:srgbClr val="C0C0C0"/>
                </a:gs>
              </a:gsLst>
              <a:lin ang="5400000" scaled="0"/>
            </a:gradFill>
            <a:ln w="12700" cap="flat">
              <a:solidFill>
                <a:srgbClr val="424242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8100" tIns="38100" rIns="38100" bIns="38100" numCol="1" anchor="ctr">
              <a:noAutofit/>
            </a:bodyPr>
            <a:lstStyle>
              <a:lvl1pPr>
                <a:lnSpc>
                  <a:spcPct val="120000"/>
                </a:lnSpc>
                <a:defRPr sz="1100" b="1">
                  <a:latin typeface="Apple SD 산돌고딕 Neo 세미볼드체"/>
                  <a:ea typeface="Apple SD 산돌고딕 Neo 세미볼드체"/>
                  <a:cs typeface="Apple SD 산돌고딕 Neo 세미볼드체"/>
                  <a:sym typeface="Apple SD 산돌고딕 Neo 세미볼드체"/>
                </a:defRPr>
              </a:lvl1pPr>
            </a:lstStyle>
            <a:p>
              <a:pPr lvl="0">
                <a:defRPr sz="1800" b="0"/>
              </a:pPr>
              <a:r>
                <a:rPr sz="1100" b="1"/>
                <a:t>SC</a:t>
              </a:r>
            </a:p>
          </p:txBody>
        </p:sp>
        <p:sp>
          <p:nvSpPr>
            <p:cNvPr id="298" name="Shape 298"/>
            <p:cNvSpPr/>
            <p:nvPr/>
          </p:nvSpPr>
          <p:spPr>
            <a:xfrm>
              <a:off x="749300" y="0"/>
              <a:ext cx="711200" cy="419100"/>
            </a:xfrm>
            <a:prstGeom prst="rect">
              <a:avLst/>
            </a:prstGeom>
            <a:gradFill flip="none" rotWithShape="1">
              <a:gsLst>
                <a:gs pos="0">
                  <a:srgbClr val="FFFFFF"/>
                </a:gs>
                <a:gs pos="100000">
                  <a:srgbClr val="0096FF"/>
                </a:gs>
              </a:gsLst>
              <a:lin ang="5400000" scaled="0"/>
            </a:gradFill>
            <a:ln w="12700" cap="flat">
              <a:solidFill>
                <a:srgbClr val="424242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8100" tIns="38100" rIns="38100" bIns="38100" numCol="1" anchor="ctr">
              <a:noAutofit/>
            </a:bodyPr>
            <a:lstStyle>
              <a:lvl1pPr>
                <a:lnSpc>
                  <a:spcPct val="90000"/>
                </a:lnSpc>
                <a:defRPr sz="1100" b="1">
                  <a:latin typeface="Apple SD 산돌고딕 Neo 세미볼드체"/>
                  <a:ea typeface="Apple SD 산돌고딕 Neo 세미볼드체"/>
                  <a:cs typeface="Apple SD 산돌고딕 Neo 세미볼드체"/>
                  <a:sym typeface="Apple SD 산돌고딕 Neo 세미볼드체"/>
                </a:defRPr>
              </a:lvl1pPr>
            </a:lstStyle>
            <a:p>
              <a:pPr lvl="0">
                <a:defRPr sz="1800" b="0"/>
              </a:pPr>
              <a:r>
                <a:rPr sz="1100" b="1"/>
                <a:t>Baseline LTC</a:t>
              </a:r>
            </a:p>
          </p:txBody>
        </p:sp>
        <p:sp>
          <p:nvSpPr>
            <p:cNvPr id="299" name="Shape 299"/>
            <p:cNvSpPr/>
            <p:nvPr/>
          </p:nvSpPr>
          <p:spPr>
            <a:xfrm>
              <a:off x="1498600" y="0"/>
              <a:ext cx="711200" cy="419100"/>
            </a:xfrm>
            <a:prstGeom prst="rect">
              <a:avLst/>
            </a:prstGeom>
            <a:gradFill flip="none" rotWithShape="1">
              <a:gsLst>
                <a:gs pos="0">
                  <a:srgbClr val="FFFFFF"/>
                </a:gs>
                <a:gs pos="100000">
                  <a:srgbClr val="FF2600"/>
                </a:gs>
              </a:gsLst>
              <a:lin ang="5400000" scaled="0"/>
            </a:gradFill>
            <a:ln w="12700" cap="flat">
              <a:solidFill>
                <a:srgbClr val="424242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8100" tIns="38100" rIns="38100" bIns="38100" numCol="1" anchor="ctr">
              <a:noAutofit/>
            </a:bodyPr>
            <a:lstStyle>
              <a:lvl1pPr>
                <a:lnSpc>
                  <a:spcPct val="120000"/>
                </a:lnSpc>
                <a:defRPr sz="1100" b="1">
                  <a:latin typeface="Apple SD 산돌고딕 Neo 세미볼드체"/>
                  <a:ea typeface="Apple SD 산돌고딕 Neo 세미볼드체"/>
                  <a:cs typeface="Apple SD 산돌고딕 Neo 세미볼드체"/>
                  <a:sym typeface="Apple SD 산돌고딕 Neo 세미볼드체"/>
                </a:defRPr>
              </a:lvl1pPr>
            </a:lstStyle>
            <a:p>
              <a:pPr lvl="0">
                <a:defRPr sz="1800" b="0"/>
              </a:pPr>
              <a:r>
                <a:rPr sz="1100" b="1"/>
                <a:t>Goal</a:t>
              </a:r>
            </a:p>
          </p:txBody>
        </p:sp>
        <p:sp>
          <p:nvSpPr>
            <p:cNvPr id="300" name="Shape 300"/>
            <p:cNvSpPr/>
            <p:nvPr/>
          </p:nvSpPr>
          <p:spPr>
            <a:xfrm>
              <a:off x="2997200" y="0"/>
              <a:ext cx="1003300" cy="419100"/>
            </a:xfrm>
            <a:prstGeom prst="rect">
              <a:avLst/>
            </a:prstGeom>
            <a:gradFill flip="none" rotWithShape="1">
              <a:gsLst>
                <a:gs pos="0">
                  <a:srgbClr val="FFFFFF"/>
                </a:gs>
                <a:gs pos="100000">
                  <a:srgbClr val="C0C0C0"/>
                </a:gs>
              </a:gsLst>
              <a:lin ang="5400000" scaled="0"/>
            </a:gradFill>
            <a:ln w="12700" cap="flat">
              <a:solidFill>
                <a:srgbClr val="424242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8100" tIns="38100" rIns="38100" bIns="38100" numCol="1" anchor="ctr">
              <a:noAutofit/>
            </a:bodyPr>
            <a:lstStyle>
              <a:lvl1pPr>
                <a:lnSpc>
                  <a:spcPct val="120000"/>
                </a:lnSpc>
                <a:defRPr sz="1100" b="1">
                  <a:latin typeface="Apple SD 산돌고딕 Neo 세미볼드체"/>
                  <a:ea typeface="Apple SD 산돌고딕 Neo 세미볼드체"/>
                  <a:cs typeface="Apple SD 산돌고딕 Neo 세미볼드체"/>
                  <a:sym typeface="Apple SD 산돌고딕 Neo 세미볼드체"/>
                </a:defRPr>
              </a:lvl1pPr>
            </a:lstStyle>
            <a:p>
              <a:pPr lvl="0">
                <a:defRPr sz="1800" b="0"/>
              </a:pPr>
              <a:r>
                <a:rPr sz="1100" b="1"/>
                <a:t>Improvement</a:t>
              </a:r>
            </a:p>
          </p:txBody>
        </p:sp>
        <p:sp>
          <p:nvSpPr>
            <p:cNvPr id="301" name="Shape 301"/>
            <p:cNvSpPr/>
            <p:nvPr/>
          </p:nvSpPr>
          <p:spPr>
            <a:xfrm>
              <a:off x="2247900" y="0"/>
              <a:ext cx="711200" cy="419100"/>
            </a:xfrm>
            <a:prstGeom prst="rect">
              <a:avLst/>
            </a:prstGeom>
            <a:gradFill flip="none" rotWithShape="1">
              <a:gsLst>
                <a:gs pos="0">
                  <a:srgbClr val="FFFFFF"/>
                </a:gs>
                <a:gs pos="100000">
                  <a:srgbClr val="4F8F00"/>
                </a:gs>
              </a:gsLst>
              <a:lin ang="5400000" scaled="0"/>
            </a:gradFill>
            <a:ln w="12700" cap="flat">
              <a:solidFill>
                <a:srgbClr val="424242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8100" tIns="38100" rIns="38100" bIns="38100" numCol="1" anchor="ctr">
              <a:noAutofit/>
            </a:bodyPr>
            <a:lstStyle>
              <a:lvl1pPr>
                <a:lnSpc>
                  <a:spcPct val="120000"/>
                </a:lnSpc>
                <a:defRPr sz="1100" b="1">
                  <a:latin typeface="Apple SD 산돌고딕 Neo 세미볼드체"/>
                  <a:ea typeface="Apple SD 산돌고딕 Neo 세미볼드체"/>
                  <a:cs typeface="Apple SD 산돌고딕 Neo 세미볼드체"/>
                  <a:sym typeface="Apple SD 산돌고딕 Neo 세미볼드체"/>
                </a:defRPr>
              </a:lvl1pPr>
            </a:lstStyle>
            <a:p>
              <a:pPr lvl="0">
                <a:defRPr sz="1800" b="0"/>
              </a:pPr>
              <a:r>
                <a:rPr sz="1100" b="1"/>
                <a:t>Results</a:t>
              </a:r>
            </a:p>
          </p:txBody>
        </p:sp>
        <p:sp>
          <p:nvSpPr>
            <p:cNvPr id="302" name="Shape 302"/>
            <p:cNvSpPr/>
            <p:nvPr/>
          </p:nvSpPr>
          <p:spPr>
            <a:xfrm>
              <a:off x="2247900" y="457200"/>
              <a:ext cx="711200" cy="1270000"/>
            </a:xfrm>
            <a:prstGeom prst="rect">
              <a:avLst/>
            </a:prstGeom>
            <a:noFill/>
            <a:ln w="12700" cap="flat">
              <a:solidFill>
                <a:srgbClr val="424242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20000"/>
                </a:lnSpc>
                <a:defRPr sz="1800"/>
              </a:pPr>
              <a:r>
                <a:rPr sz="1100" b="1">
                  <a:solidFill>
                    <a:srgbClr val="38571A"/>
                  </a:solidFill>
                  <a:latin typeface="Apple SD 산돌고딕 Neo 일반체"/>
                  <a:ea typeface="Apple SD 산돌고딕 Neo 일반체"/>
                  <a:cs typeface="Apple SD 산돌고딕 Neo 일반체"/>
                  <a:sym typeface="Apple SD 산돌고딕 Neo 일반체"/>
                </a:rPr>
                <a:t>2.6</a:t>
              </a:r>
            </a:p>
            <a:p>
              <a:pPr lvl="0">
                <a:lnSpc>
                  <a:spcPct val="120000"/>
                </a:lnSpc>
                <a:defRPr sz="1800"/>
              </a:pPr>
              <a:r>
                <a:rPr sz="1100" b="1">
                  <a:solidFill>
                    <a:srgbClr val="38571A"/>
                  </a:solidFill>
                  <a:latin typeface="Apple SD 산돌고딕 Neo 일반체"/>
                  <a:ea typeface="Apple SD 산돌고딕 Neo 일반체"/>
                  <a:cs typeface="Apple SD 산돌고딕 Neo 일반체"/>
                  <a:sym typeface="Apple SD 산돌고딕 Neo 일반체"/>
                </a:rPr>
                <a:t>3.4</a:t>
              </a:r>
            </a:p>
            <a:p>
              <a:pPr lvl="0">
                <a:lnSpc>
                  <a:spcPct val="120000"/>
                </a:lnSpc>
                <a:defRPr sz="1800"/>
              </a:pPr>
              <a:r>
                <a:rPr sz="1100" b="1">
                  <a:solidFill>
                    <a:srgbClr val="38571A"/>
                  </a:solidFill>
                  <a:latin typeface="Apple SD 산돌고딕 Neo 일반체"/>
                  <a:ea typeface="Apple SD 산돌고딕 Neo 일반체"/>
                  <a:cs typeface="Apple SD 산돌고딕 Neo 일반체"/>
                  <a:sym typeface="Apple SD 산돌고딕 Neo 일반체"/>
                </a:rPr>
                <a:t>1.8</a:t>
              </a:r>
            </a:p>
            <a:p>
              <a:pPr lvl="0">
                <a:lnSpc>
                  <a:spcPct val="120000"/>
                </a:lnSpc>
                <a:defRPr sz="1800"/>
              </a:pPr>
              <a:r>
                <a:rPr sz="1100" b="1">
                  <a:solidFill>
                    <a:srgbClr val="38571A"/>
                  </a:solidFill>
                  <a:latin typeface="Apple SD 산돌고딕 Neo 일반체"/>
                  <a:ea typeface="Apple SD 산돌고딕 Neo 일반체"/>
                  <a:cs typeface="Apple SD 산돌고딕 Neo 일반체"/>
                  <a:sym typeface="Apple SD 산돌고딕 Neo 일반체"/>
                </a:rPr>
                <a:t>2.2</a:t>
              </a:r>
            </a:p>
            <a:p>
              <a:pPr lvl="0">
                <a:lnSpc>
                  <a:spcPct val="120000"/>
                </a:lnSpc>
                <a:defRPr sz="1800"/>
              </a:pPr>
              <a:r>
                <a:rPr sz="1100" b="1">
                  <a:solidFill>
                    <a:srgbClr val="38571A"/>
                  </a:solidFill>
                  <a:latin typeface="Apple SD 산돌고딕 Neo 일반체"/>
                  <a:ea typeface="Apple SD 산돌고딕 Neo 일반체"/>
                  <a:cs typeface="Apple SD 산돌고딕 Neo 일반체"/>
                  <a:sym typeface="Apple SD 산돌고딕 Neo 일반체"/>
                </a:rPr>
                <a:t>2.6</a:t>
              </a:r>
            </a:p>
            <a:p>
              <a:pPr lvl="0">
                <a:lnSpc>
                  <a:spcPct val="120000"/>
                </a:lnSpc>
                <a:defRPr sz="1800"/>
              </a:pPr>
              <a:r>
                <a:rPr sz="1100">
                  <a:solidFill>
                    <a:srgbClr val="38571A"/>
                  </a:solidFill>
                  <a:latin typeface="Apple SD 산돌고딕 Neo 무거운"/>
                  <a:ea typeface="Apple SD 산돌고딕 Neo 무거운"/>
                  <a:cs typeface="Apple SD 산돌고딕 Neo 무거운"/>
                  <a:sym typeface="Apple SD 산돌고딕 Neo 무거운"/>
                </a:rPr>
                <a:t>12.5</a:t>
              </a:r>
            </a:p>
          </p:txBody>
        </p:sp>
        <p:sp>
          <p:nvSpPr>
            <p:cNvPr id="303" name="Shape 303"/>
            <p:cNvSpPr/>
            <p:nvPr/>
          </p:nvSpPr>
          <p:spPr>
            <a:xfrm flipV="1">
              <a:off x="0" y="1485900"/>
              <a:ext cx="4013202" cy="267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pic>
        <p:nvPicPr>
          <p:cNvPr id="20" name="Picture 2" descr="C:\Users\mjb1753\Pictures\FedEx Truck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223760" y="6035040"/>
            <a:ext cx="1828800" cy="750888"/>
          </a:xfrm>
          <a:prstGeom prst="rect">
            <a:avLst/>
          </a:prstGeom>
          <a:noFill/>
        </p:spPr>
      </p:pic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Shape 306"/>
          <p:cNvSpPr/>
          <p:nvPr/>
        </p:nvSpPr>
        <p:spPr>
          <a:xfrm>
            <a:off x="4254500" y="2463800"/>
            <a:ext cx="952500" cy="1270000"/>
          </a:xfrm>
          <a:prstGeom prst="rect">
            <a:avLst/>
          </a:prstGeom>
          <a:blipFill>
            <a:blip r:embed="rId2" cstate="print"/>
          </a:blipFill>
          <a:ln w="12700">
            <a:solidFill>
              <a:srgbClr val="424242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ctr"/>
          <a:lstStyle/>
          <a:p>
            <a:pPr lvl="0">
              <a:defRPr sz="1800"/>
            </a:pPr>
            <a:r>
              <a:rPr sz="13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rPr>
              <a:t>D</a:t>
            </a:r>
            <a:r>
              <a:rPr sz="11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rPr>
              <a:t>EFINED</a:t>
            </a:r>
            <a:r>
              <a:rPr sz="13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rPr>
              <a:t> P</a:t>
            </a:r>
            <a:r>
              <a:rPr sz="11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rPr>
              <a:t>EAK</a:t>
            </a:r>
            <a:r>
              <a:rPr sz="13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rPr>
              <a:t> T</a:t>
            </a:r>
            <a:r>
              <a:rPr sz="11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rPr>
              <a:t>IMES</a:t>
            </a:r>
          </a:p>
        </p:txBody>
      </p:sp>
      <p:sp>
        <p:nvSpPr>
          <p:cNvPr id="307" name="Shape 307"/>
          <p:cNvSpPr/>
          <p:nvPr/>
        </p:nvSpPr>
        <p:spPr>
          <a:xfrm>
            <a:off x="5245100" y="2463800"/>
            <a:ext cx="711200" cy="1270000"/>
          </a:xfrm>
          <a:prstGeom prst="rect">
            <a:avLst/>
          </a:prstGeom>
          <a:ln w="12700">
            <a:solidFill>
              <a:srgbClr val="424242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ctr"/>
          <a:lstStyle/>
          <a:p>
            <a:pPr lvl="0">
              <a:lnSpc>
                <a:spcPct val="120000"/>
              </a:lnSpc>
              <a:defRPr sz="1800"/>
            </a:pPr>
            <a:r>
              <a:rPr sz="1200" b="1"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rPr>
              <a:t>ATL</a:t>
            </a:r>
          </a:p>
          <a:p>
            <a:pPr lvl="0">
              <a:lnSpc>
                <a:spcPct val="120000"/>
              </a:lnSpc>
              <a:defRPr sz="1800"/>
            </a:pPr>
            <a:r>
              <a:rPr sz="1200" b="1"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rPr>
              <a:t>CLT</a:t>
            </a:r>
          </a:p>
          <a:p>
            <a:pPr lvl="0">
              <a:lnSpc>
                <a:spcPct val="120000"/>
              </a:lnSpc>
              <a:defRPr sz="1800"/>
            </a:pPr>
            <a:r>
              <a:rPr sz="1200" b="1"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rPr>
              <a:t>MEM</a:t>
            </a:r>
          </a:p>
          <a:p>
            <a:pPr lvl="0">
              <a:lnSpc>
                <a:spcPct val="120000"/>
              </a:lnSpc>
              <a:defRPr sz="1800"/>
            </a:pPr>
            <a:r>
              <a:rPr sz="1200" b="1"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rPr>
              <a:t>NAS</a:t>
            </a:r>
          </a:p>
          <a:p>
            <a:pPr lvl="0">
              <a:lnSpc>
                <a:spcPct val="120000"/>
              </a:lnSpc>
              <a:defRPr sz="1800"/>
            </a:pPr>
            <a:r>
              <a:rPr sz="1200" b="1"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rPr>
              <a:t>ORL</a:t>
            </a:r>
          </a:p>
        </p:txBody>
      </p:sp>
      <p:sp>
        <p:nvSpPr>
          <p:cNvPr id="308" name="Shape 308"/>
          <p:cNvSpPr/>
          <p:nvPr/>
        </p:nvSpPr>
        <p:spPr>
          <a:xfrm>
            <a:off x="5994400" y="2463800"/>
            <a:ext cx="711200" cy="1270000"/>
          </a:xfrm>
          <a:prstGeom prst="rect">
            <a:avLst/>
          </a:prstGeom>
          <a:ln w="12700">
            <a:solidFill>
              <a:srgbClr val="424242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ctr"/>
          <a:lstStyle/>
          <a:p>
            <a:pPr lvl="0">
              <a:lnSpc>
                <a:spcPct val="120000"/>
              </a:lnSpc>
              <a:defRPr sz="1800"/>
            </a:pPr>
            <a:r>
              <a:rPr sz="1200" b="1">
                <a:solidFill>
                  <a:srgbClr val="0042AA"/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rPr>
              <a:t>4.5</a:t>
            </a:r>
          </a:p>
          <a:p>
            <a:pPr lvl="0">
              <a:lnSpc>
                <a:spcPct val="120000"/>
              </a:lnSpc>
              <a:defRPr sz="1800"/>
            </a:pPr>
            <a:r>
              <a:rPr sz="1200" b="1">
                <a:solidFill>
                  <a:srgbClr val="0042AA"/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rPr>
              <a:t>5.8</a:t>
            </a:r>
          </a:p>
          <a:p>
            <a:pPr lvl="0">
              <a:lnSpc>
                <a:spcPct val="120000"/>
              </a:lnSpc>
              <a:defRPr sz="1800"/>
            </a:pPr>
            <a:r>
              <a:rPr sz="1200" b="1">
                <a:solidFill>
                  <a:srgbClr val="0042AA"/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rPr>
              <a:t>3.6</a:t>
            </a:r>
          </a:p>
          <a:p>
            <a:pPr lvl="0">
              <a:lnSpc>
                <a:spcPct val="120000"/>
              </a:lnSpc>
              <a:defRPr sz="1800"/>
            </a:pPr>
            <a:r>
              <a:rPr sz="1200" b="1">
                <a:solidFill>
                  <a:srgbClr val="0042AA"/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rPr>
              <a:t>3.6</a:t>
            </a:r>
          </a:p>
          <a:p>
            <a:pPr lvl="0">
              <a:lnSpc>
                <a:spcPct val="120000"/>
              </a:lnSpc>
              <a:defRPr sz="1800"/>
            </a:pPr>
            <a:r>
              <a:rPr sz="1200" b="1">
                <a:solidFill>
                  <a:srgbClr val="0042AA"/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rPr>
              <a:t>5.2</a:t>
            </a:r>
          </a:p>
        </p:txBody>
      </p:sp>
      <p:sp>
        <p:nvSpPr>
          <p:cNvPr id="309" name="Shape 309"/>
          <p:cNvSpPr/>
          <p:nvPr/>
        </p:nvSpPr>
        <p:spPr>
          <a:xfrm>
            <a:off x="6743700" y="2463800"/>
            <a:ext cx="711200" cy="1270000"/>
          </a:xfrm>
          <a:prstGeom prst="rect">
            <a:avLst/>
          </a:prstGeom>
          <a:ln w="12700">
            <a:solidFill>
              <a:srgbClr val="424242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ctr"/>
          <a:lstStyle/>
          <a:p>
            <a:pPr lvl="0">
              <a:lnSpc>
                <a:spcPct val="120000"/>
              </a:lnSpc>
              <a:defRPr sz="1800"/>
            </a:pPr>
            <a:r>
              <a:rPr sz="1200" b="1">
                <a:solidFill>
                  <a:srgbClr val="38571A"/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rPr>
              <a:t>2.6</a:t>
            </a:r>
          </a:p>
          <a:p>
            <a:pPr lvl="0">
              <a:lnSpc>
                <a:spcPct val="120000"/>
              </a:lnSpc>
              <a:defRPr sz="1800"/>
            </a:pPr>
            <a:r>
              <a:rPr sz="1200" b="1">
                <a:solidFill>
                  <a:srgbClr val="38571A"/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rPr>
              <a:t>3.4</a:t>
            </a:r>
          </a:p>
          <a:p>
            <a:pPr lvl="0">
              <a:lnSpc>
                <a:spcPct val="120000"/>
              </a:lnSpc>
              <a:defRPr sz="1800"/>
            </a:pPr>
            <a:r>
              <a:rPr sz="1200" b="1">
                <a:solidFill>
                  <a:srgbClr val="38571A"/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rPr>
              <a:t>1.8</a:t>
            </a:r>
          </a:p>
          <a:p>
            <a:pPr lvl="0">
              <a:lnSpc>
                <a:spcPct val="120000"/>
              </a:lnSpc>
              <a:defRPr sz="1800"/>
            </a:pPr>
            <a:r>
              <a:rPr sz="1200" b="1">
                <a:solidFill>
                  <a:srgbClr val="38571A"/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rPr>
              <a:t>2.2</a:t>
            </a:r>
          </a:p>
          <a:p>
            <a:pPr lvl="0">
              <a:lnSpc>
                <a:spcPct val="120000"/>
              </a:lnSpc>
              <a:defRPr sz="1800"/>
            </a:pPr>
            <a:r>
              <a:rPr sz="1200" b="1">
                <a:solidFill>
                  <a:srgbClr val="38571A"/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rPr>
              <a:t>2.6</a:t>
            </a:r>
          </a:p>
        </p:txBody>
      </p:sp>
      <p:sp>
        <p:nvSpPr>
          <p:cNvPr id="310" name="Shape 310"/>
          <p:cNvSpPr/>
          <p:nvPr/>
        </p:nvSpPr>
        <p:spPr>
          <a:xfrm>
            <a:off x="7493000" y="2463800"/>
            <a:ext cx="1016000" cy="1270000"/>
          </a:xfrm>
          <a:prstGeom prst="rect">
            <a:avLst/>
          </a:prstGeom>
          <a:solidFill>
            <a:srgbClr val="FFFDA9"/>
          </a:solidFill>
          <a:ln w="12700">
            <a:solidFill>
              <a:srgbClr val="424242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ctr"/>
          <a:lstStyle/>
          <a:p>
            <a:pPr lvl="0">
              <a:lnSpc>
                <a:spcPct val="120000"/>
              </a:lnSpc>
              <a:defRPr sz="1800"/>
            </a:pPr>
            <a:r>
              <a:rPr sz="1200" b="1"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rPr>
              <a:t>39.6%</a:t>
            </a:r>
          </a:p>
          <a:p>
            <a:pPr lvl="0">
              <a:lnSpc>
                <a:spcPct val="120000"/>
              </a:lnSpc>
              <a:defRPr sz="1800"/>
            </a:pPr>
            <a:r>
              <a:rPr sz="1200" b="1"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rPr>
              <a:t>39.6%</a:t>
            </a:r>
          </a:p>
          <a:p>
            <a:pPr lvl="0">
              <a:lnSpc>
                <a:spcPct val="120000"/>
              </a:lnSpc>
              <a:defRPr sz="1800"/>
            </a:pPr>
            <a:r>
              <a:rPr sz="1200" b="1"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rPr>
              <a:t>47.5%</a:t>
            </a:r>
          </a:p>
          <a:p>
            <a:pPr lvl="0">
              <a:lnSpc>
                <a:spcPct val="120000"/>
              </a:lnSpc>
              <a:defRPr sz="1800"/>
            </a:pPr>
            <a:r>
              <a:rPr sz="1200" b="1"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rPr>
              <a:t>33.8%</a:t>
            </a:r>
          </a:p>
          <a:p>
            <a:pPr lvl="0">
              <a:lnSpc>
                <a:spcPct val="120000"/>
              </a:lnSpc>
              <a:defRPr sz="1800"/>
            </a:pPr>
            <a:r>
              <a:rPr sz="1200" b="1"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rPr>
              <a:t>49.0%</a:t>
            </a:r>
          </a:p>
        </p:txBody>
      </p:sp>
      <p:sp>
        <p:nvSpPr>
          <p:cNvPr id="311" name="Shape 311"/>
          <p:cNvSpPr/>
          <p:nvPr/>
        </p:nvSpPr>
        <p:spPr>
          <a:xfrm>
            <a:off x="5245100" y="2006600"/>
            <a:ext cx="711200" cy="4191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C0C0C0"/>
              </a:gs>
            </a:gsLst>
            <a:lin ang="5400000"/>
          </a:gradFill>
          <a:ln w="12700">
            <a:solidFill>
              <a:srgbClr val="424242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ctr"/>
          <a:lstStyle>
            <a:lvl1pPr>
              <a:lnSpc>
                <a:spcPct val="120000"/>
              </a:lnSpc>
              <a:defRPr sz="1100" b="1"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defRPr>
            </a:lvl1pPr>
          </a:lstStyle>
          <a:p>
            <a:pPr lvl="0">
              <a:defRPr sz="1800" b="0"/>
            </a:pPr>
            <a:r>
              <a:rPr sz="1100" b="1"/>
              <a:t>SC</a:t>
            </a:r>
          </a:p>
        </p:txBody>
      </p:sp>
      <p:sp>
        <p:nvSpPr>
          <p:cNvPr id="312" name="Shape 312"/>
          <p:cNvSpPr/>
          <p:nvPr/>
        </p:nvSpPr>
        <p:spPr>
          <a:xfrm>
            <a:off x="5994400" y="2006600"/>
            <a:ext cx="711200" cy="4191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0096FF"/>
              </a:gs>
            </a:gsLst>
            <a:lin ang="5400000"/>
          </a:gradFill>
          <a:ln w="12700">
            <a:solidFill>
              <a:srgbClr val="424242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ctr"/>
          <a:lstStyle>
            <a:lvl1pPr>
              <a:lnSpc>
                <a:spcPct val="90000"/>
              </a:lnSpc>
              <a:defRPr sz="1100" b="1"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defRPr>
            </a:lvl1pPr>
          </a:lstStyle>
          <a:p>
            <a:pPr lvl="0">
              <a:defRPr sz="1800" b="0"/>
            </a:pPr>
            <a:r>
              <a:rPr sz="1100" b="1"/>
              <a:t>Baseline LTC</a:t>
            </a:r>
          </a:p>
        </p:txBody>
      </p:sp>
      <p:sp>
        <p:nvSpPr>
          <p:cNvPr id="313" name="Shape 313"/>
          <p:cNvSpPr/>
          <p:nvPr/>
        </p:nvSpPr>
        <p:spPr>
          <a:xfrm>
            <a:off x="6743700" y="2006600"/>
            <a:ext cx="711200" cy="4191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4F8F00"/>
              </a:gs>
            </a:gsLst>
            <a:lin ang="5400000"/>
          </a:gradFill>
          <a:ln w="12700">
            <a:solidFill>
              <a:srgbClr val="424242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ctr"/>
          <a:lstStyle>
            <a:lvl1pPr>
              <a:lnSpc>
                <a:spcPct val="120000"/>
              </a:lnSpc>
              <a:defRPr sz="1100" b="1"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defRPr>
            </a:lvl1pPr>
          </a:lstStyle>
          <a:p>
            <a:pPr lvl="0">
              <a:defRPr sz="1800" b="0"/>
            </a:pPr>
            <a:r>
              <a:rPr sz="1100" b="1"/>
              <a:t>Results</a:t>
            </a:r>
          </a:p>
        </p:txBody>
      </p:sp>
      <p:sp>
        <p:nvSpPr>
          <p:cNvPr id="314" name="Shape 314"/>
          <p:cNvSpPr/>
          <p:nvPr/>
        </p:nvSpPr>
        <p:spPr>
          <a:xfrm>
            <a:off x="7493000" y="2006600"/>
            <a:ext cx="1016000" cy="4191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FFFDA9"/>
              </a:gs>
            </a:gsLst>
            <a:lin ang="5400000"/>
          </a:gradFill>
          <a:ln w="12700">
            <a:solidFill>
              <a:srgbClr val="424242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ctr"/>
          <a:lstStyle>
            <a:lvl1pPr>
              <a:lnSpc>
                <a:spcPct val="120000"/>
              </a:lnSpc>
              <a:defRPr sz="1100" b="1"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defRPr>
            </a:lvl1pPr>
          </a:lstStyle>
          <a:p>
            <a:pPr lvl="0">
              <a:defRPr sz="1800" b="0"/>
            </a:pPr>
            <a:r>
              <a:rPr sz="1100" b="1"/>
              <a:t>Improvement</a:t>
            </a:r>
          </a:p>
        </p:txBody>
      </p:sp>
      <p:sp>
        <p:nvSpPr>
          <p:cNvPr id="315" name="Shape 315"/>
          <p:cNvSpPr/>
          <p:nvPr/>
        </p:nvSpPr>
        <p:spPr>
          <a:xfrm rot="5416785">
            <a:off x="-29650" y="3382318"/>
            <a:ext cx="1130301" cy="254001"/>
          </a:xfrm>
          <a:prstGeom prst="rect">
            <a:avLst/>
          </a:prstGeom>
          <a:blipFill>
            <a:blip r:embed="rId2" cstate="print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ctr">
            <a:spAutoFit/>
          </a:bodyPr>
          <a:lstStyle/>
          <a:p>
            <a:pPr lvl="0">
              <a:defRPr sz="1800"/>
            </a:pPr>
            <a:r>
              <a:rPr sz="1300">
                <a:solidFill>
                  <a:srgbClr val="FFFFFF"/>
                </a:solidFill>
                <a:latin typeface="Copperplate Gothic Light"/>
                <a:ea typeface="Copperplate Gothic Light"/>
                <a:cs typeface="Copperplate Gothic Light"/>
                <a:sym typeface="Copperplate Gothic Light"/>
              </a:rPr>
              <a:t>D</a:t>
            </a:r>
            <a:r>
              <a:rPr sz="1100">
                <a:solidFill>
                  <a:srgbClr val="FFFFFF"/>
                </a:solidFill>
                <a:latin typeface="Copperplate Gothic Light"/>
                <a:ea typeface="Copperplate Gothic Light"/>
                <a:cs typeface="Copperplate Gothic Light"/>
                <a:sym typeface="Copperplate Gothic Light"/>
              </a:rPr>
              <a:t>ISTRICT</a:t>
            </a:r>
          </a:p>
        </p:txBody>
      </p:sp>
      <p:sp>
        <p:nvSpPr>
          <p:cNvPr id="316" name="Shape 316"/>
          <p:cNvSpPr/>
          <p:nvPr/>
        </p:nvSpPr>
        <p:spPr>
          <a:xfrm>
            <a:off x="685799" y="2933700"/>
            <a:ext cx="711201" cy="1117600"/>
          </a:xfrm>
          <a:prstGeom prst="rect">
            <a:avLst/>
          </a:prstGeom>
          <a:ln w="12700">
            <a:solidFill>
              <a:srgbClr val="424242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ctr"/>
          <a:lstStyle/>
          <a:p>
            <a:pPr lvl="0">
              <a:lnSpc>
                <a:spcPct val="120000"/>
              </a:lnSpc>
              <a:defRPr sz="1800"/>
            </a:pPr>
            <a:r>
              <a:rPr sz="1100" b="1"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rPr>
              <a:t>AT</a:t>
            </a:r>
          </a:p>
          <a:p>
            <a:pPr lvl="0">
              <a:lnSpc>
                <a:spcPct val="120000"/>
              </a:lnSpc>
              <a:defRPr sz="1800"/>
            </a:pPr>
            <a:r>
              <a:rPr sz="1100" b="1"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rPr>
              <a:t>CL</a:t>
            </a:r>
          </a:p>
          <a:p>
            <a:pPr lvl="0">
              <a:lnSpc>
                <a:spcPct val="120000"/>
              </a:lnSpc>
              <a:defRPr sz="1800"/>
            </a:pPr>
            <a:r>
              <a:rPr sz="1100" b="1"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rPr>
              <a:t>ME</a:t>
            </a:r>
          </a:p>
          <a:p>
            <a:pPr lvl="0">
              <a:lnSpc>
                <a:spcPct val="120000"/>
              </a:lnSpc>
              <a:defRPr sz="1800"/>
            </a:pPr>
            <a:r>
              <a:rPr sz="1100" b="1"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rPr>
              <a:t>NA</a:t>
            </a:r>
          </a:p>
          <a:p>
            <a:pPr lvl="0">
              <a:lnSpc>
                <a:spcPct val="120000"/>
              </a:lnSpc>
              <a:defRPr sz="1800"/>
            </a:pPr>
            <a:r>
              <a:rPr sz="1100" b="1"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rPr>
              <a:t>OR</a:t>
            </a:r>
          </a:p>
        </p:txBody>
      </p:sp>
      <p:sp>
        <p:nvSpPr>
          <p:cNvPr id="317" name="Shape 317"/>
          <p:cNvSpPr/>
          <p:nvPr/>
        </p:nvSpPr>
        <p:spPr>
          <a:xfrm>
            <a:off x="1435099" y="2933700"/>
            <a:ext cx="711201" cy="1117600"/>
          </a:xfrm>
          <a:prstGeom prst="rect">
            <a:avLst/>
          </a:prstGeom>
          <a:ln w="12700">
            <a:solidFill>
              <a:srgbClr val="424242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ctr"/>
          <a:lstStyle/>
          <a:p>
            <a:pPr lvl="0">
              <a:lnSpc>
                <a:spcPct val="120000"/>
              </a:lnSpc>
              <a:defRPr sz="1800"/>
            </a:pPr>
            <a:r>
              <a:rPr sz="1100" b="1">
                <a:solidFill>
                  <a:srgbClr val="0042AA"/>
                </a:solidFill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rPr>
              <a:t>47.9</a:t>
            </a:r>
          </a:p>
          <a:p>
            <a:pPr lvl="0">
              <a:lnSpc>
                <a:spcPct val="120000"/>
              </a:lnSpc>
              <a:defRPr sz="1800"/>
            </a:pPr>
            <a:r>
              <a:rPr sz="1100" b="1">
                <a:solidFill>
                  <a:srgbClr val="0042AA"/>
                </a:solidFill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rPr>
              <a:t>54.2</a:t>
            </a:r>
          </a:p>
          <a:p>
            <a:pPr lvl="0">
              <a:lnSpc>
                <a:spcPct val="120000"/>
              </a:lnSpc>
              <a:defRPr sz="1800"/>
            </a:pPr>
            <a:r>
              <a:rPr sz="1100" b="1">
                <a:solidFill>
                  <a:srgbClr val="0042AA"/>
                </a:solidFill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rPr>
              <a:t>44.4</a:t>
            </a:r>
          </a:p>
          <a:p>
            <a:pPr lvl="0">
              <a:lnSpc>
                <a:spcPct val="120000"/>
              </a:lnSpc>
              <a:defRPr sz="1800"/>
            </a:pPr>
            <a:r>
              <a:rPr sz="1100" b="1">
                <a:solidFill>
                  <a:srgbClr val="0042AA"/>
                </a:solidFill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rPr>
              <a:t>37.3</a:t>
            </a:r>
          </a:p>
          <a:p>
            <a:pPr lvl="0">
              <a:lnSpc>
                <a:spcPct val="120000"/>
              </a:lnSpc>
              <a:defRPr sz="1800"/>
            </a:pPr>
            <a:r>
              <a:rPr sz="1100" b="1">
                <a:solidFill>
                  <a:srgbClr val="0042AA"/>
                </a:solidFill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rPr>
              <a:t>55.4</a:t>
            </a:r>
          </a:p>
        </p:txBody>
      </p:sp>
      <p:sp>
        <p:nvSpPr>
          <p:cNvPr id="318" name="Shape 318"/>
          <p:cNvSpPr/>
          <p:nvPr/>
        </p:nvSpPr>
        <p:spPr>
          <a:xfrm>
            <a:off x="2184399" y="2933700"/>
            <a:ext cx="711201" cy="1117600"/>
          </a:xfrm>
          <a:prstGeom prst="rect">
            <a:avLst/>
          </a:prstGeom>
          <a:ln w="12700">
            <a:solidFill>
              <a:srgbClr val="424242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ctr"/>
          <a:lstStyle/>
          <a:p>
            <a:pPr lvl="0">
              <a:lnSpc>
                <a:spcPct val="120000"/>
              </a:lnSpc>
              <a:defRPr sz="1800"/>
            </a:pPr>
            <a:r>
              <a:rPr sz="1100" b="1">
                <a:solidFill>
                  <a:srgbClr val="38571A"/>
                </a:solidFill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rPr>
              <a:t>37.6</a:t>
            </a:r>
          </a:p>
          <a:p>
            <a:pPr lvl="0">
              <a:lnSpc>
                <a:spcPct val="120000"/>
              </a:lnSpc>
              <a:defRPr sz="1800"/>
            </a:pPr>
            <a:r>
              <a:rPr sz="1100" b="1">
                <a:solidFill>
                  <a:srgbClr val="38571A"/>
                </a:solidFill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rPr>
              <a:t>39.2</a:t>
            </a:r>
          </a:p>
          <a:p>
            <a:pPr lvl="0">
              <a:lnSpc>
                <a:spcPct val="120000"/>
              </a:lnSpc>
              <a:defRPr sz="1800"/>
            </a:pPr>
            <a:r>
              <a:rPr sz="1100" b="1">
                <a:solidFill>
                  <a:srgbClr val="38571A"/>
                </a:solidFill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rPr>
              <a:t>34.6</a:t>
            </a:r>
          </a:p>
          <a:p>
            <a:pPr lvl="0">
              <a:lnSpc>
                <a:spcPct val="120000"/>
              </a:lnSpc>
              <a:defRPr sz="1800"/>
            </a:pPr>
            <a:r>
              <a:rPr sz="1100" b="1">
                <a:solidFill>
                  <a:srgbClr val="38571A"/>
                </a:solidFill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rPr>
              <a:t>30.1</a:t>
            </a:r>
          </a:p>
          <a:p>
            <a:pPr lvl="0">
              <a:lnSpc>
                <a:spcPct val="120000"/>
              </a:lnSpc>
              <a:defRPr sz="1800"/>
            </a:pPr>
            <a:r>
              <a:rPr sz="1100" b="1">
                <a:solidFill>
                  <a:srgbClr val="38571A"/>
                </a:solidFill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rPr>
              <a:t>39.2</a:t>
            </a:r>
          </a:p>
        </p:txBody>
      </p:sp>
      <p:sp>
        <p:nvSpPr>
          <p:cNvPr id="319" name="Shape 319"/>
          <p:cNvSpPr/>
          <p:nvPr/>
        </p:nvSpPr>
        <p:spPr>
          <a:xfrm>
            <a:off x="2933699" y="2933700"/>
            <a:ext cx="1016001" cy="1117600"/>
          </a:xfrm>
          <a:prstGeom prst="rect">
            <a:avLst/>
          </a:prstGeom>
          <a:solidFill>
            <a:srgbClr val="FFFDA9"/>
          </a:solidFill>
          <a:ln w="12700">
            <a:solidFill>
              <a:srgbClr val="424242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ctr"/>
          <a:lstStyle/>
          <a:p>
            <a:pPr lvl="0">
              <a:lnSpc>
                <a:spcPct val="120000"/>
              </a:lnSpc>
              <a:defRPr sz="1800"/>
            </a:pPr>
            <a:r>
              <a:rPr sz="1100" b="1"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rPr>
              <a:t>21.4%</a:t>
            </a:r>
          </a:p>
          <a:p>
            <a:pPr lvl="0">
              <a:lnSpc>
                <a:spcPct val="120000"/>
              </a:lnSpc>
              <a:defRPr sz="1800"/>
            </a:pPr>
            <a:r>
              <a:rPr sz="1100" b="1"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rPr>
              <a:t>27.7%</a:t>
            </a:r>
          </a:p>
          <a:p>
            <a:pPr lvl="0">
              <a:lnSpc>
                <a:spcPct val="120000"/>
              </a:lnSpc>
              <a:defRPr sz="1800"/>
            </a:pPr>
            <a:r>
              <a:rPr sz="1100" b="1"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rPr>
              <a:t>22.1%</a:t>
            </a:r>
          </a:p>
          <a:p>
            <a:pPr lvl="0">
              <a:lnSpc>
                <a:spcPct val="120000"/>
              </a:lnSpc>
              <a:defRPr sz="1800"/>
            </a:pPr>
            <a:r>
              <a:rPr sz="1100" b="1"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rPr>
              <a:t>19.5%</a:t>
            </a:r>
          </a:p>
          <a:p>
            <a:pPr lvl="0">
              <a:lnSpc>
                <a:spcPct val="120000"/>
              </a:lnSpc>
              <a:defRPr sz="1800"/>
            </a:pPr>
            <a:r>
              <a:rPr sz="1100" b="1"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rPr>
              <a:t>29.2%</a:t>
            </a:r>
          </a:p>
        </p:txBody>
      </p:sp>
      <p:sp>
        <p:nvSpPr>
          <p:cNvPr id="320" name="Shape 320"/>
          <p:cNvSpPr/>
          <p:nvPr/>
        </p:nvSpPr>
        <p:spPr>
          <a:xfrm>
            <a:off x="685799" y="2476500"/>
            <a:ext cx="711201" cy="4191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C0C0C0"/>
              </a:gs>
            </a:gsLst>
            <a:lin ang="5400000"/>
          </a:gradFill>
          <a:ln w="12700">
            <a:solidFill>
              <a:srgbClr val="424242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ctr"/>
          <a:lstStyle>
            <a:lvl1pPr>
              <a:lnSpc>
                <a:spcPct val="120000"/>
              </a:lnSpc>
              <a:defRPr sz="1100" b="1"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defRPr>
            </a:lvl1pPr>
          </a:lstStyle>
          <a:p>
            <a:pPr lvl="0">
              <a:defRPr sz="1800" b="0"/>
            </a:pPr>
            <a:r>
              <a:rPr sz="1100" b="1"/>
              <a:t>Level</a:t>
            </a:r>
          </a:p>
        </p:txBody>
      </p:sp>
      <p:sp>
        <p:nvSpPr>
          <p:cNvPr id="321" name="Shape 321"/>
          <p:cNvSpPr/>
          <p:nvPr/>
        </p:nvSpPr>
        <p:spPr>
          <a:xfrm>
            <a:off x="1435099" y="2476500"/>
            <a:ext cx="711201" cy="4191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0096FF"/>
              </a:gs>
            </a:gsLst>
            <a:lin ang="5400000"/>
          </a:gradFill>
          <a:ln w="12700">
            <a:solidFill>
              <a:srgbClr val="424242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ctr"/>
          <a:lstStyle>
            <a:lvl1pPr>
              <a:lnSpc>
                <a:spcPct val="90000"/>
              </a:lnSpc>
              <a:defRPr sz="1100" b="1"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defRPr>
            </a:lvl1pPr>
          </a:lstStyle>
          <a:p>
            <a:pPr lvl="0">
              <a:defRPr sz="1800" b="0"/>
            </a:pPr>
            <a:r>
              <a:rPr sz="1100" b="1"/>
              <a:t>Baseline LTC</a:t>
            </a:r>
          </a:p>
        </p:txBody>
      </p:sp>
      <p:sp>
        <p:nvSpPr>
          <p:cNvPr id="322" name="Shape 322"/>
          <p:cNvSpPr/>
          <p:nvPr/>
        </p:nvSpPr>
        <p:spPr>
          <a:xfrm>
            <a:off x="2184399" y="2476500"/>
            <a:ext cx="711201" cy="4191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4F8F00"/>
              </a:gs>
            </a:gsLst>
            <a:lin ang="5400000"/>
          </a:gradFill>
          <a:ln w="12700">
            <a:solidFill>
              <a:srgbClr val="424242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ctr"/>
          <a:lstStyle>
            <a:lvl1pPr>
              <a:lnSpc>
                <a:spcPct val="120000"/>
              </a:lnSpc>
              <a:defRPr sz="1100" b="1"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defRPr>
            </a:lvl1pPr>
          </a:lstStyle>
          <a:p>
            <a:pPr lvl="0">
              <a:defRPr sz="1800" b="0"/>
            </a:pPr>
            <a:r>
              <a:rPr sz="1100" b="1"/>
              <a:t>Results</a:t>
            </a:r>
          </a:p>
        </p:txBody>
      </p:sp>
      <p:sp>
        <p:nvSpPr>
          <p:cNvPr id="323" name="Shape 323"/>
          <p:cNvSpPr/>
          <p:nvPr/>
        </p:nvSpPr>
        <p:spPr>
          <a:xfrm>
            <a:off x="2933699" y="2476500"/>
            <a:ext cx="1016001" cy="4191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FFFDA9"/>
              </a:gs>
            </a:gsLst>
            <a:lin ang="5400000"/>
          </a:gradFill>
          <a:ln w="12700">
            <a:solidFill>
              <a:srgbClr val="424242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ctr"/>
          <a:lstStyle>
            <a:lvl1pPr>
              <a:lnSpc>
                <a:spcPct val="120000"/>
              </a:lnSpc>
              <a:defRPr sz="1100" b="1"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defRPr>
            </a:lvl1pPr>
          </a:lstStyle>
          <a:p>
            <a:pPr lvl="0">
              <a:defRPr sz="1800" b="0"/>
            </a:pPr>
            <a:r>
              <a:rPr sz="1100" b="1"/>
              <a:t>Improvement</a:t>
            </a:r>
          </a:p>
        </p:txBody>
      </p:sp>
      <p:sp>
        <p:nvSpPr>
          <p:cNvPr id="324" name="Shape 324"/>
          <p:cNvSpPr/>
          <p:nvPr/>
        </p:nvSpPr>
        <p:spPr>
          <a:xfrm rot="5416785">
            <a:off x="-28993" y="4528163"/>
            <a:ext cx="1130301" cy="279401"/>
          </a:xfrm>
          <a:prstGeom prst="rect">
            <a:avLst/>
          </a:prstGeom>
          <a:blipFill>
            <a:blip r:embed="rId2" cstate="print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ctr">
            <a:spAutoFit/>
          </a:bodyPr>
          <a:lstStyle/>
          <a:p>
            <a:pPr lvl="0">
              <a:defRPr sz="1800"/>
            </a:pPr>
            <a:r>
              <a:rPr sz="1300">
                <a:solidFill>
                  <a:srgbClr val="FFFFFF"/>
                </a:solidFill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rPr>
              <a:t>R</a:t>
            </a:r>
            <a:r>
              <a:rPr sz="1100">
                <a:solidFill>
                  <a:srgbClr val="FFFFFF"/>
                </a:solidFill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rPr>
              <a:t>EGION</a:t>
            </a:r>
          </a:p>
        </p:txBody>
      </p:sp>
      <p:sp>
        <p:nvSpPr>
          <p:cNvPr id="325" name="Shape 325"/>
          <p:cNvSpPr/>
          <p:nvPr/>
        </p:nvSpPr>
        <p:spPr>
          <a:xfrm>
            <a:off x="685799" y="4089400"/>
            <a:ext cx="711201" cy="1117600"/>
          </a:xfrm>
          <a:prstGeom prst="rect">
            <a:avLst/>
          </a:prstGeom>
          <a:ln w="12700">
            <a:solidFill>
              <a:srgbClr val="424242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ctr"/>
          <a:lstStyle/>
          <a:p>
            <a:pPr lvl="0">
              <a:lnSpc>
                <a:spcPct val="120000"/>
              </a:lnSpc>
              <a:defRPr sz="1800"/>
            </a:pPr>
            <a:r>
              <a:rPr sz="1100" b="1"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rPr>
              <a:t>SOEA</a:t>
            </a:r>
          </a:p>
          <a:p>
            <a:pPr lvl="0">
              <a:lnSpc>
                <a:spcPct val="120000"/>
              </a:lnSpc>
              <a:defRPr sz="1800"/>
            </a:pPr>
            <a:r>
              <a:rPr sz="1100" b="1"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rPr>
              <a:t>MIWE</a:t>
            </a:r>
          </a:p>
          <a:p>
            <a:pPr lvl="0">
              <a:lnSpc>
                <a:spcPct val="120000"/>
              </a:lnSpc>
              <a:defRPr sz="1800"/>
            </a:pPr>
            <a:r>
              <a:rPr sz="1100" b="1"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rPr>
              <a:t>NOEA</a:t>
            </a:r>
          </a:p>
          <a:p>
            <a:pPr lvl="0">
              <a:lnSpc>
                <a:spcPct val="120000"/>
              </a:lnSpc>
              <a:defRPr sz="1800"/>
            </a:pPr>
            <a:r>
              <a:rPr sz="1100" b="1"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rPr>
              <a:t>NOWE</a:t>
            </a:r>
          </a:p>
          <a:p>
            <a:pPr lvl="0">
              <a:lnSpc>
                <a:spcPct val="120000"/>
              </a:lnSpc>
              <a:defRPr sz="1800"/>
            </a:pPr>
            <a:r>
              <a:rPr sz="1100" b="1"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rPr>
              <a:t>SOWE</a:t>
            </a:r>
          </a:p>
        </p:txBody>
      </p:sp>
      <p:sp>
        <p:nvSpPr>
          <p:cNvPr id="326" name="Shape 326"/>
          <p:cNvSpPr/>
          <p:nvPr/>
        </p:nvSpPr>
        <p:spPr>
          <a:xfrm>
            <a:off x="1435099" y="4089400"/>
            <a:ext cx="711201" cy="1117600"/>
          </a:xfrm>
          <a:prstGeom prst="rect">
            <a:avLst/>
          </a:prstGeom>
          <a:ln w="12700">
            <a:solidFill>
              <a:srgbClr val="424242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ctr"/>
          <a:lstStyle/>
          <a:p>
            <a:pPr lvl="0">
              <a:lnSpc>
                <a:spcPct val="120000"/>
              </a:lnSpc>
              <a:defRPr sz="1800"/>
            </a:pPr>
            <a:r>
              <a:rPr sz="1100" b="1">
                <a:solidFill>
                  <a:srgbClr val="0042AA"/>
                </a:solidFill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rPr>
              <a:t>239.1</a:t>
            </a:r>
          </a:p>
          <a:p>
            <a:pPr lvl="0">
              <a:lnSpc>
                <a:spcPct val="120000"/>
              </a:lnSpc>
              <a:defRPr sz="1800"/>
            </a:pPr>
            <a:r>
              <a:rPr sz="1100" b="1">
                <a:solidFill>
                  <a:srgbClr val="0042AA"/>
                </a:solidFill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rPr>
              <a:t>277.6</a:t>
            </a:r>
          </a:p>
          <a:p>
            <a:pPr lvl="0">
              <a:lnSpc>
                <a:spcPct val="120000"/>
              </a:lnSpc>
              <a:defRPr sz="1800"/>
            </a:pPr>
            <a:r>
              <a:rPr sz="1100" b="1">
                <a:solidFill>
                  <a:srgbClr val="0042AA"/>
                </a:solidFill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rPr>
              <a:t>216.0</a:t>
            </a:r>
          </a:p>
          <a:p>
            <a:pPr lvl="0">
              <a:lnSpc>
                <a:spcPct val="120000"/>
              </a:lnSpc>
              <a:defRPr sz="1800"/>
            </a:pPr>
            <a:r>
              <a:rPr sz="1100" b="1">
                <a:solidFill>
                  <a:srgbClr val="0042AA"/>
                </a:solidFill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rPr>
              <a:t>187.6</a:t>
            </a:r>
          </a:p>
          <a:p>
            <a:pPr lvl="0">
              <a:lnSpc>
                <a:spcPct val="120000"/>
              </a:lnSpc>
              <a:defRPr sz="1800"/>
            </a:pPr>
            <a:r>
              <a:rPr sz="1100" b="1">
                <a:solidFill>
                  <a:srgbClr val="0042AA"/>
                </a:solidFill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rPr>
              <a:t>173.4</a:t>
            </a:r>
          </a:p>
        </p:txBody>
      </p:sp>
      <p:sp>
        <p:nvSpPr>
          <p:cNvPr id="327" name="Shape 327"/>
          <p:cNvSpPr/>
          <p:nvPr/>
        </p:nvSpPr>
        <p:spPr>
          <a:xfrm>
            <a:off x="2184399" y="4089400"/>
            <a:ext cx="711201" cy="1117600"/>
          </a:xfrm>
          <a:prstGeom prst="rect">
            <a:avLst/>
          </a:prstGeom>
          <a:ln w="12700">
            <a:solidFill>
              <a:srgbClr val="424242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ctr"/>
          <a:lstStyle/>
          <a:p>
            <a:pPr lvl="0">
              <a:lnSpc>
                <a:spcPct val="120000"/>
              </a:lnSpc>
              <a:defRPr sz="1800"/>
            </a:pPr>
            <a:r>
              <a:rPr sz="1100" b="1">
                <a:solidFill>
                  <a:srgbClr val="38571A"/>
                </a:solidFill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rPr>
              <a:t>180.7</a:t>
            </a:r>
          </a:p>
          <a:p>
            <a:pPr lvl="0">
              <a:lnSpc>
                <a:spcPct val="120000"/>
              </a:lnSpc>
              <a:defRPr sz="1800"/>
            </a:pPr>
            <a:r>
              <a:rPr sz="1100" b="1">
                <a:solidFill>
                  <a:srgbClr val="38571A"/>
                </a:solidFill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rPr>
              <a:t>216.1</a:t>
            </a:r>
          </a:p>
          <a:p>
            <a:pPr lvl="0">
              <a:lnSpc>
                <a:spcPct val="120000"/>
              </a:lnSpc>
              <a:defRPr sz="1800"/>
            </a:pPr>
            <a:r>
              <a:rPr sz="1100" b="1">
                <a:solidFill>
                  <a:srgbClr val="38571A"/>
                </a:solidFill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rPr>
              <a:t>163.8</a:t>
            </a:r>
          </a:p>
          <a:p>
            <a:pPr lvl="0">
              <a:lnSpc>
                <a:spcPct val="120000"/>
              </a:lnSpc>
              <a:defRPr sz="1800"/>
            </a:pPr>
            <a:r>
              <a:rPr sz="1100" b="1">
                <a:solidFill>
                  <a:srgbClr val="38571A"/>
                </a:solidFill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rPr>
              <a:t>140.4</a:t>
            </a:r>
          </a:p>
          <a:p>
            <a:pPr lvl="0">
              <a:lnSpc>
                <a:spcPct val="120000"/>
              </a:lnSpc>
              <a:defRPr sz="1800"/>
            </a:pPr>
            <a:r>
              <a:rPr sz="1100" b="1">
                <a:solidFill>
                  <a:srgbClr val="38571A"/>
                </a:solidFill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rPr>
              <a:t>129.8</a:t>
            </a:r>
          </a:p>
        </p:txBody>
      </p:sp>
      <p:sp>
        <p:nvSpPr>
          <p:cNvPr id="328" name="Shape 328"/>
          <p:cNvSpPr/>
          <p:nvPr/>
        </p:nvSpPr>
        <p:spPr>
          <a:xfrm>
            <a:off x="2933699" y="4089400"/>
            <a:ext cx="1016001" cy="1117600"/>
          </a:xfrm>
          <a:prstGeom prst="rect">
            <a:avLst/>
          </a:prstGeom>
          <a:solidFill>
            <a:srgbClr val="FFFDA9"/>
          </a:solidFill>
          <a:ln w="12700">
            <a:solidFill>
              <a:srgbClr val="424242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ctr"/>
          <a:lstStyle/>
          <a:p>
            <a:pPr lvl="0">
              <a:lnSpc>
                <a:spcPct val="120000"/>
              </a:lnSpc>
              <a:defRPr sz="1800"/>
            </a:pPr>
            <a:r>
              <a:rPr sz="1100" b="1"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rPr>
              <a:t>24.4%</a:t>
            </a:r>
          </a:p>
          <a:p>
            <a:pPr lvl="0">
              <a:lnSpc>
                <a:spcPct val="120000"/>
              </a:lnSpc>
              <a:defRPr sz="1800"/>
            </a:pPr>
            <a:r>
              <a:rPr sz="1100" b="1"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rPr>
              <a:t>22.1%</a:t>
            </a:r>
          </a:p>
          <a:p>
            <a:pPr lvl="0">
              <a:lnSpc>
                <a:spcPct val="120000"/>
              </a:lnSpc>
              <a:defRPr sz="1800"/>
            </a:pPr>
            <a:r>
              <a:rPr sz="1100" b="1"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rPr>
              <a:t>24.2%</a:t>
            </a:r>
          </a:p>
          <a:p>
            <a:pPr lvl="0">
              <a:lnSpc>
                <a:spcPct val="120000"/>
              </a:lnSpc>
              <a:defRPr sz="1800"/>
            </a:pPr>
            <a:r>
              <a:rPr sz="1100" b="1"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rPr>
              <a:t>25.1%</a:t>
            </a:r>
          </a:p>
          <a:p>
            <a:pPr lvl="0">
              <a:lnSpc>
                <a:spcPct val="120000"/>
              </a:lnSpc>
              <a:defRPr sz="1800"/>
            </a:pPr>
            <a:r>
              <a:rPr sz="1100" b="1"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rPr>
              <a:t>25.2%</a:t>
            </a:r>
          </a:p>
        </p:txBody>
      </p:sp>
      <p:grpSp>
        <p:nvGrpSpPr>
          <p:cNvPr id="333" name="Group 333"/>
          <p:cNvGrpSpPr/>
          <p:nvPr/>
        </p:nvGrpSpPr>
        <p:grpSpPr>
          <a:xfrm>
            <a:off x="685799" y="5245100"/>
            <a:ext cx="3263901" cy="279400"/>
            <a:chOff x="0" y="0"/>
            <a:chExt cx="3263900" cy="279400"/>
          </a:xfrm>
        </p:grpSpPr>
        <p:sp>
          <p:nvSpPr>
            <p:cNvPr id="329" name="Shape 329"/>
            <p:cNvSpPr/>
            <p:nvPr/>
          </p:nvSpPr>
          <p:spPr>
            <a:xfrm>
              <a:off x="0" y="0"/>
              <a:ext cx="711200" cy="279400"/>
            </a:xfrm>
            <a:prstGeom prst="rect">
              <a:avLst/>
            </a:prstGeom>
            <a:gradFill flip="none" rotWithShape="1">
              <a:gsLst>
                <a:gs pos="0">
                  <a:srgbClr val="C0C0C0"/>
                </a:gs>
                <a:gs pos="100000">
                  <a:srgbClr val="FFFFFF"/>
                </a:gs>
              </a:gsLst>
              <a:lin ang="5400000" scaled="0"/>
            </a:gradFill>
            <a:ln w="12700" cap="flat">
              <a:solidFill>
                <a:srgbClr val="424242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8100" tIns="38100" rIns="38100" bIns="38100" numCol="1" anchor="ctr">
              <a:noAutofit/>
            </a:bodyPr>
            <a:lstStyle>
              <a:lvl1pPr>
                <a:lnSpc>
                  <a:spcPct val="120000"/>
                </a:lnSpc>
                <a:defRPr sz="1200" b="1">
                  <a:latin typeface="Apple SD 산돌고딕 Neo 일반체"/>
                  <a:ea typeface="Apple SD 산돌고딕 Neo 일반체"/>
                  <a:cs typeface="Apple SD 산돌고딕 Neo 일반체"/>
                  <a:sym typeface="Apple SD 산돌고딕 Neo 일반체"/>
                </a:defRPr>
              </a:lvl1pPr>
            </a:lstStyle>
            <a:p>
              <a:pPr lvl="0">
                <a:defRPr sz="1800" b="0"/>
              </a:pPr>
              <a:r>
                <a:rPr sz="1200" b="1"/>
                <a:t>FXFR</a:t>
              </a:r>
            </a:p>
          </p:txBody>
        </p:sp>
        <p:sp>
          <p:nvSpPr>
            <p:cNvPr id="330" name="Shape 330"/>
            <p:cNvSpPr/>
            <p:nvPr/>
          </p:nvSpPr>
          <p:spPr>
            <a:xfrm>
              <a:off x="749300" y="0"/>
              <a:ext cx="711200" cy="279400"/>
            </a:xfrm>
            <a:prstGeom prst="rect">
              <a:avLst/>
            </a:prstGeom>
            <a:gradFill flip="none" rotWithShape="1">
              <a:gsLst>
                <a:gs pos="0">
                  <a:srgbClr val="0096FF"/>
                </a:gs>
                <a:gs pos="100000">
                  <a:srgbClr val="FFFFFF"/>
                </a:gs>
              </a:gsLst>
              <a:lin ang="5400000" scaled="0"/>
            </a:gradFill>
            <a:ln w="12700" cap="flat">
              <a:solidFill>
                <a:srgbClr val="424242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8100" tIns="38100" rIns="38100" bIns="38100" numCol="1" anchor="ctr">
              <a:noAutofit/>
            </a:bodyPr>
            <a:lstStyle>
              <a:lvl1pPr>
                <a:lnSpc>
                  <a:spcPct val="120000"/>
                </a:lnSpc>
                <a:defRPr sz="1200" b="1">
                  <a:latin typeface="Apple SD 산돌고딕 Neo 일반체"/>
                  <a:ea typeface="Apple SD 산돌고딕 Neo 일반체"/>
                  <a:cs typeface="Apple SD 산돌고딕 Neo 일반체"/>
                  <a:sym typeface="Apple SD 산돌고딕 Neo 일반체"/>
                </a:defRPr>
              </a:lvl1pPr>
            </a:lstStyle>
            <a:p>
              <a:pPr lvl="0">
                <a:defRPr sz="1800" b="0"/>
              </a:pPr>
              <a:r>
                <a:rPr sz="1200" b="1"/>
                <a:t>1107.6</a:t>
              </a:r>
            </a:p>
          </p:txBody>
        </p:sp>
        <p:sp>
          <p:nvSpPr>
            <p:cNvPr id="331" name="Shape 331"/>
            <p:cNvSpPr/>
            <p:nvPr/>
          </p:nvSpPr>
          <p:spPr>
            <a:xfrm>
              <a:off x="1498600" y="0"/>
              <a:ext cx="711200" cy="279400"/>
            </a:xfrm>
            <a:prstGeom prst="rect">
              <a:avLst/>
            </a:prstGeom>
            <a:gradFill flip="none" rotWithShape="1">
              <a:gsLst>
                <a:gs pos="0">
                  <a:srgbClr val="4F8F00"/>
                </a:gs>
                <a:gs pos="100000">
                  <a:srgbClr val="FFFFFF"/>
                </a:gs>
              </a:gsLst>
              <a:lin ang="5400000" scaled="0"/>
            </a:gradFill>
            <a:ln w="12700" cap="flat">
              <a:solidFill>
                <a:srgbClr val="424242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8100" tIns="38100" rIns="38100" bIns="38100" numCol="1" anchor="ctr">
              <a:noAutofit/>
            </a:bodyPr>
            <a:lstStyle>
              <a:lvl1pPr>
                <a:lnSpc>
                  <a:spcPct val="120000"/>
                </a:lnSpc>
                <a:defRPr sz="1200" b="1">
                  <a:latin typeface="Apple SD 산돌고딕 Neo 일반체"/>
                  <a:ea typeface="Apple SD 산돌고딕 Neo 일반체"/>
                  <a:cs typeface="Apple SD 산돌고딕 Neo 일반체"/>
                  <a:sym typeface="Apple SD 산돌고딕 Neo 일반체"/>
                </a:defRPr>
              </a:lvl1pPr>
            </a:lstStyle>
            <a:p>
              <a:pPr lvl="0">
                <a:defRPr sz="1800" b="0"/>
              </a:pPr>
              <a:r>
                <a:rPr sz="1200" b="1"/>
                <a:t>842.4</a:t>
              </a:r>
            </a:p>
          </p:txBody>
        </p:sp>
        <p:sp>
          <p:nvSpPr>
            <p:cNvPr id="332" name="Shape 332"/>
            <p:cNvSpPr/>
            <p:nvPr/>
          </p:nvSpPr>
          <p:spPr>
            <a:xfrm>
              <a:off x="2247900" y="0"/>
              <a:ext cx="1016000" cy="279400"/>
            </a:xfrm>
            <a:prstGeom prst="rect">
              <a:avLst/>
            </a:prstGeom>
            <a:gradFill flip="none" rotWithShape="1">
              <a:gsLst>
                <a:gs pos="0">
                  <a:srgbClr val="FFFDA9"/>
                </a:gs>
                <a:gs pos="100000">
                  <a:srgbClr val="FFFFFF"/>
                </a:gs>
              </a:gsLst>
              <a:lin ang="5400000" scaled="0"/>
            </a:gradFill>
            <a:ln w="12700" cap="flat">
              <a:solidFill>
                <a:srgbClr val="424242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8100" tIns="38100" rIns="38100" bIns="38100" numCol="1" anchor="ctr">
              <a:noAutofit/>
            </a:bodyPr>
            <a:lstStyle>
              <a:lvl1pPr>
                <a:lnSpc>
                  <a:spcPct val="120000"/>
                </a:lnSpc>
                <a:defRPr sz="1200" b="1">
                  <a:latin typeface="Apple SD 산돌고딕 Neo 일반체"/>
                  <a:ea typeface="Apple SD 산돌고딕 Neo 일반체"/>
                  <a:cs typeface="Apple SD 산돌고딕 Neo 일반체"/>
                  <a:sym typeface="Apple SD 산돌고딕 Neo 일반체"/>
                </a:defRPr>
              </a:lvl1pPr>
            </a:lstStyle>
            <a:p>
              <a:pPr lvl="0">
                <a:defRPr sz="1800" b="0"/>
              </a:pPr>
              <a:r>
                <a:rPr sz="1200" b="1"/>
                <a:t>23.9%</a:t>
              </a:r>
            </a:p>
          </p:txBody>
        </p:sp>
      </p:grpSp>
      <p:sp>
        <p:nvSpPr>
          <p:cNvPr id="334" name="Shape 334"/>
          <p:cNvSpPr/>
          <p:nvPr/>
        </p:nvSpPr>
        <p:spPr>
          <a:xfrm>
            <a:off x="4114800" y="4432300"/>
            <a:ext cx="4686300" cy="124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ctr">
            <a:spAutoFit/>
          </a:bodyPr>
          <a:lstStyle/>
          <a:p>
            <a:pPr lvl="1" indent="0" defTabSz="914400">
              <a:lnSpc>
                <a:spcPts val="2300"/>
              </a:lnSpc>
              <a:spcBef>
                <a:spcPts val="800"/>
              </a:spcBef>
              <a:buClr>
                <a:srgbClr val="000000"/>
              </a:buClr>
              <a:defRPr sz="1800"/>
            </a:pPr>
            <a:r>
              <a:rPr sz="1500">
                <a:uFill>
                  <a:solidFill/>
                </a:uFill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rPr>
              <a:t>The defined peak time daily LTC charges at each location improved at a greater rate compared to the district, region and company level during the launch and evaluate stages</a:t>
            </a:r>
            <a:r>
              <a:rPr sz="1300">
                <a:uFill>
                  <a:solidFill/>
                </a:uFill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rPr>
              <a:t>. </a:t>
            </a:r>
          </a:p>
        </p:txBody>
      </p:sp>
      <p:pic>
        <p:nvPicPr>
          <p:cNvPr id="335" name="Screen Shot 2014-03-26 at 1.32.11 PM.png"/>
          <p:cNvPicPr/>
          <p:nvPr/>
        </p:nvPicPr>
        <p:blipFill>
          <a:blip r:embed="rId3" cstate="print">
            <a:alphaModFix amt="5000"/>
            <a:extLst/>
          </a:blip>
          <a:stretch>
            <a:fillRect/>
          </a:stretch>
        </p:blipFill>
        <p:spPr>
          <a:xfrm>
            <a:off x="1549400" y="-279400"/>
            <a:ext cx="6045200" cy="2008567"/>
          </a:xfrm>
          <a:prstGeom prst="rect">
            <a:avLst/>
          </a:prstGeom>
          <a:ln w="12700">
            <a:miter lim="400000"/>
          </a:ln>
        </p:spPr>
      </p:pic>
      <p:sp>
        <p:nvSpPr>
          <p:cNvPr id="337" name="Shape 337"/>
          <p:cNvSpPr/>
          <p:nvPr/>
        </p:nvSpPr>
        <p:spPr>
          <a:xfrm>
            <a:off x="127000" y="1460500"/>
            <a:ext cx="8839200" cy="254000"/>
          </a:xfrm>
          <a:prstGeom prst="rightArrow">
            <a:avLst>
              <a:gd name="adj1" fmla="val 50000"/>
              <a:gd name="adj2" fmla="val 145000"/>
            </a:avLst>
          </a:prstGeom>
          <a:gradFill>
            <a:gsLst>
              <a:gs pos="0">
                <a:srgbClr val="FF2600">
                  <a:alpha val="88000"/>
                </a:srgbClr>
              </a:gs>
              <a:gs pos="100000">
                <a:srgbClr val="531B93">
                  <a:alpha val="88000"/>
                </a:srgbClr>
              </a:gs>
            </a:gsLst>
            <a:lin ang="1200000"/>
          </a:gradFill>
          <a:ln w="12700">
            <a:miter lim="400000"/>
          </a:ln>
          <a:effectLst>
            <a:outerShdw blurRad="76200" dist="12700" dir="5220000" rotWithShape="0">
              <a:srgbClr val="919191">
                <a:alpha val="91000"/>
              </a:srgbClr>
            </a:outerShdw>
          </a:effectLst>
        </p:spPr>
        <p:txBody>
          <a:bodyPr lIns="38100" tIns="38100" rIns="38100" bIns="38100" anchor="ctr"/>
          <a:lstStyle/>
          <a:p>
            <a:pPr lvl="0">
              <a:defRPr sz="2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38" name="Shape 338"/>
          <p:cNvSpPr/>
          <p:nvPr/>
        </p:nvSpPr>
        <p:spPr>
          <a:xfrm>
            <a:off x="101600" y="673100"/>
            <a:ext cx="8839200" cy="825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>
            <a:spAutoFit/>
          </a:bodyPr>
          <a:lstStyle/>
          <a:p>
            <a:pPr lvl="0" algn="l">
              <a:defRPr sz="1800"/>
            </a:pPr>
            <a:r>
              <a:rPr sz="4400" dirty="0"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rPr>
              <a:t>Evaluate</a:t>
            </a:r>
            <a:r>
              <a:rPr sz="4400" dirty="0"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rPr>
              <a:t>:</a:t>
            </a:r>
            <a:r>
              <a:rPr sz="2000" dirty="0"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rPr>
              <a:t> </a:t>
            </a:r>
            <a:r>
              <a:rPr sz="2000" dirty="0">
                <a:solidFill>
                  <a:srgbClr val="3C081B"/>
                </a:solidFill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rPr>
              <a:t>Results Reporting - Average LTC Charges per Day</a:t>
            </a:r>
          </a:p>
        </p:txBody>
      </p:sp>
      <p:sp>
        <p:nvSpPr>
          <p:cNvPr id="339" name="Shape 33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>
            <a:lvl1pPr>
              <a:defRPr sz="1400">
                <a:solidFill>
                  <a:srgbClr val="797979"/>
                </a:solidFill>
                <a:uFill>
                  <a:solidFill>
                    <a:srgbClr val="797979"/>
                  </a:solidFill>
                </a:uFill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fld id="{86CB4B4D-7CA3-9044-876B-883B54F8677D}" type="slidenum">
              <a:rPr sz="1400">
                <a:solidFill>
                  <a:srgbClr val="797979"/>
                </a:solidFill>
                <a:uFill>
                  <a:solidFill>
                    <a:srgbClr val="797979"/>
                  </a:solidFill>
                </a:uFill>
              </a:rPr>
              <a:pPr lvl="0">
                <a:defRPr sz="1800">
                  <a:solidFill>
                    <a:srgbClr val="000000"/>
                  </a:solidFill>
                  <a:uFillTx/>
                </a:defRPr>
              </a:pPr>
              <a:t>17</a:t>
            </a:fld>
            <a:endParaRPr sz="1400">
              <a:solidFill>
                <a:srgbClr val="797979"/>
              </a:solidFill>
              <a:uFill>
                <a:solidFill>
                  <a:srgbClr val="797979"/>
                </a:solidFill>
              </a:uFill>
            </a:endParaRPr>
          </a:p>
        </p:txBody>
      </p:sp>
      <p:grpSp>
        <p:nvGrpSpPr>
          <p:cNvPr id="344" name="Group 344"/>
          <p:cNvGrpSpPr/>
          <p:nvPr/>
        </p:nvGrpSpPr>
        <p:grpSpPr>
          <a:xfrm>
            <a:off x="5245100" y="3771900"/>
            <a:ext cx="3263900" cy="279400"/>
            <a:chOff x="0" y="0"/>
            <a:chExt cx="3263900" cy="279400"/>
          </a:xfrm>
        </p:grpSpPr>
        <p:sp>
          <p:nvSpPr>
            <p:cNvPr id="340" name="Shape 340"/>
            <p:cNvSpPr/>
            <p:nvPr/>
          </p:nvSpPr>
          <p:spPr>
            <a:xfrm>
              <a:off x="0" y="0"/>
              <a:ext cx="711200" cy="279400"/>
            </a:xfrm>
            <a:prstGeom prst="rect">
              <a:avLst/>
            </a:prstGeom>
            <a:gradFill flip="none" rotWithShape="1">
              <a:gsLst>
                <a:gs pos="0">
                  <a:srgbClr val="C0C0C0"/>
                </a:gs>
                <a:gs pos="100000">
                  <a:srgbClr val="FFFFFF"/>
                </a:gs>
              </a:gsLst>
              <a:lin ang="5400000" scaled="0"/>
            </a:gradFill>
            <a:ln w="12700" cap="flat">
              <a:solidFill>
                <a:srgbClr val="424242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8100" tIns="38100" rIns="38100" bIns="38100" numCol="1" anchor="ctr">
              <a:noAutofit/>
            </a:bodyPr>
            <a:lstStyle>
              <a:lvl1pPr>
                <a:lnSpc>
                  <a:spcPct val="120000"/>
                </a:lnSpc>
                <a:defRPr sz="1200" b="1">
                  <a:latin typeface="Apple SD 산돌고딕 Neo 일반체"/>
                  <a:ea typeface="Apple SD 산돌고딕 Neo 일반체"/>
                  <a:cs typeface="Apple SD 산돌고딕 Neo 일반체"/>
                  <a:sym typeface="Apple SD 산돌고딕 Neo 일반체"/>
                </a:defRPr>
              </a:lvl1pPr>
            </a:lstStyle>
            <a:p>
              <a:pPr lvl="0">
                <a:defRPr sz="1800" b="0"/>
              </a:pPr>
              <a:r>
                <a:rPr sz="1200" b="1"/>
                <a:t>SOEA</a:t>
              </a:r>
            </a:p>
          </p:txBody>
        </p:sp>
        <p:sp>
          <p:nvSpPr>
            <p:cNvPr id="341" name="Shape 341"/>
            <p:cNvSpPr/>
            <p:nvPr/>
          </p:nvSpPr>
          <p:spPr>
            <a:xfrm>
              <a:off x="749300" y="0"/>
              <a:ext cx="711200" cy="279400"/>
            </a:xfrm>
            <a:prstGeom prst="rect">
              <a:avLst/>
            </a:prstGeom>
            <a:gradFill flip="none" rotWithShape="1">
              <a:gsLst>
                <a:gs pos="0">
                  <a:srgbClr val="0096FF"/>
                </a:gs>
                <a:gs pos="100000">
                  <a:srgbClr val="FFFFFF"/>
                </a:gs>
              </a:gsLst>
              <a:lin ang="5400000" scaled="0"/>
            </a:gradFill>
            <a:ln w="12700" cap="flat">
              <a:solidFill>
                <a:srgbClr val="424242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8100" tIns="38100" rIns="38100" bIns="38100" numCol="1" anchor="ctr">
              <a:noAutofit/>
            </a:bodyPr>
            <a:lstStyle>
              <a:lvl1pPr>
                <a:lnSpc>
                  <a:spcPct val="120000"/>
                </a:lnSpc>
                <a:defRPr sz="1200" b="1">
                  <a:latin typeface="Apple SD 산돌고딕 Neo 일반체"/>
                  <a:ea typeface="Apple SD 산돌고딕 Neo 일반체"/>
                  <a:cs typeface="Apple SD 산돌고딕 Neo 일반체"/>
                  <a:sym typeface="Apple SD 산돌고딕 Neo 일반체"/>
                </a:defRPr>
              </a:lvl1pPr>
            </a:lstStyle>
            <a:p>
              <a:pPr lvl="0">
                <a:defRPr sz="1800" b="0"/>
              </a:pPr>
              <a:r>
                <a:rPr sz="1200" b="1"/>
                <a:t>22.7</a:t>
              </a:r>
            </a:p>
          </p:txBody>
        </p:sp>
        <p:sp>
          <p:nvSpPr>
            <p:cNvPr id="342" name="Shape 342"/>
            <p:cNvSpPr/>
            <p:nvPr/>
          </p:nvSpPr>
          <p:spPr>
            <a:xfrm>
              <a:off x="1498600" y="0"/>
              <a:ext cx="711200" cy="279400"/>
            </a:xfrm>
            <a:prstGeom prst="rect">
              <a:avLst/>
            </a:prstGeom>
            <a:gradFill flip="none" rotWithShape="1">
              <a:gsLst>
                <a:gs pos="0">
                  <a:srgbClr val="4F8F00"/>
                </a:gs>
                <a:gs pos="100000">
                  <a:srgbClr val="FFFFFF"/>
                </a:gs>
              </a:gsLst>
              <a:lin ang="5400000" scaled="0"/>
            </a:gradFill>
            <a:ln w="12700" cap="flat">
              <a:solidFill>
                <a:srgbClr val="424242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8100" tIns="38100" rIns="38100" bIns="38100" numCol="1" anchor="ctr">
              <a:noAutofit/>
            </a:bodyPr>
            <a:lstStyle>
              <a:lvl1pPr>
                <a:lnSpc>
                  <a:spcPct val="120000"/>
                </a:lnSpc>
                <a:defRPr sz="1200" b="1">
                  <a:latin typeface="Apple SD 산돌고딕 Neo 일반체"/>
                  <a:ea typeface="Apple SD 산돌고딕 Neo 일반체"/>
                  <a:cs typeface="Apple SD 산돌고딕 Neo 일반체"/>
                  <a:sym typeface="Apple SD 산돌고딕 Neo 일반체"/>
                </a:defRPr>
              </a:lvl1pPr>
            </a:lstStyle>
            <a:p>
              <a:pPr lvl="0">
                <a:defRPr sz="1800" b="0"/>
              </a:pPr>
              <a:r>
                <a:rPr sz="1200" b="1"/>
                <a:t>12.5</a:t>
              </a:r>
            </a:p>
          </p:txBody>
        </p:sp>
        <p:sp>
          <p:nvSpPr>
            <p:cNvPr id="343" name="Shape 343"/>
            <p:cNvSpPr/>
            <p:nvPr/>
          </p:nvSpPr>
          <p:spPr>
            <a:xfrm>
              <a:off x="2247900" y="0"/>
              <a:ext cx="1016000" cy="279400"/>
            </a:xfrm>
            <a:prstGeom prst="rect">
              <a:avLst/>
            </a:prstGeom>
            <a:gradFill flip="none" rotWithShape="1">
              <a:gsLst>
                <a:gs pos="0">
                  <a:srgbClr val="FFFDA9"/>
                </a:gs>
                <a:gs pos="100000">
                  <a:srgbClr val="FFFFFF"/>
                </a:gs>
              </a:gsLst>
              <a:lin ang="5400000" scaled="0"/>
            </a:gradFill>
            <a:ln w="12700" cap="flat">
              <a:solidFill>
                <a:srgbClr val="424242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8100" tIns="38100" rIns="38100" bIns="38100" numCol="1" anchor="ctr">
              <a:noAutofit/>
            </a:bodyPr>
            <a:lstStyle>
              <a:lvl1pPr>
                <a:lnSpc>
                  <a:spcPct val="120000"/>
                </a:lnSpc>
                <a:defRPr sz="1200" b="1">
                  <a:latin typeface="Apple SD 산돌고딕 Neo 일반체"/>
                  <a:ea typeface="Apple SD 산돌고딕 Neo 일반체"/>
                  <a:cs typeface="Apple SD 산돌고딕 Neo 일반체"/>
                  <a:sym typeface="Apple SD 산돌고딕 Neo 일반체"/>
                </a:defRPr>
              </a:lvl1pPr>
            </a:lstStyle>
            <a:p>
              <a:pPr lvl="0">
                <a:defRPr sz="1800" b="0"/>
              </a:pPr>
              <a:r>
                <a:rPr sz="1200" b="1"/>
                <a:t>42.2%</a:t>
              </a:r>
            </a:p>
          </p:txBody>
        </p:sp>
      </p:grpSp>
      <p:pic>
        <p:nvPicPr>
          <p:cNvPr id="41" name="Picture 2" descr="C:\Users\mjb1753\Pictures\FedEx Truck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223760" y="6035040"/>
            <a:ext cx="1828800" cy="750888"/>
          </a:xfrm>
          <a:prstGeom prst="rect">
            <a:avLst/>
          </a:prstGeom>
          <a:noFill/>
        </p:spPr>
      </p:pic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Shape 346"/>
          <p:cNvSpPr/>
          <p:nvPr/>
        </p:nvSpPr>
        <p:spPr>
          <a:xfrm>
            <a:off x="104464" y="2025649"/>
            <a:ext cx="7810501" cy="368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ctr">
            <a:spAutoFit/>
          </a:bodyPr>
          <a:lstStyle>
            <a:lvl1pPr algn="l">
              <a:defRPr sz="1900">
                <a:solidFill>
                  <a:srgbClr val="2E073E"/>
                </a:solidFill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900">
                <a:solidFill>
                  <a:srgbClr val="2E073E"/>
                </a:solidFill>
              </a:rPr>
              <a:t>Reporting outline for SOEA LTC reduction (13 weeks post launch):</a:t>
            </a:r>
          </a:p>
        </p:txBody>
      </p:sp>
      <p:pic>
        <p:nvPicPr>
          <p:cNvPr id="347" name="Screen Shot 2014-03-26 at 1.32.11 PM.png"/>
          <p:cNvPicPr/>
          <p:nvPr/>
        </p:nvPicPr>
        <p:blipFill>
          <a:blip r:embed="rId2" cstate="print">
            <a:alphaModFix amt="5000"/>
            <a:extLst/>
          </a:blip>
          <a:stretch>
            <a:fillRect/>
          </a:stretch>
        </p:blipFill>
        <p:spPr>
          <a:xfrm>
            <a:off x="1549400" y="-292100"/>
            <a:ext cx="6045200" cy="200856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65" name="Group 365"/>
          <p:cNvGrpSpPr/>
          <p:nvPr/>
        </p:nvGrpSpPr>
        <p:grpSpPr>
          <a:xfrm>
            <a:off x="198826" y="2429022"/>
            <a:ext cx="8640375" cy="3603478"/>
            <a:chOff x="136793" y="467791"/>
            <a:chExt cx="8640373" cy="3603477"/>
          </a:xfrm>
        </p:grpSpPr>
        <p:pic>
          <p:nvPicPr>
            <p:cNvPr id="349" name="Picture 348"/>
            <p:cNvPicPr/>
            <p:nvPr/>
          </p:nvPicPr>
          <p:blipFill>
            <a:blip r:embed="rId3" cstate="print">
              <a:alphaModFix amt="85000"/>
              <a:extLst/>
            </a:blip>
            <a:stretch>
              <a:fillRect/>
            </a:stretch>
          </p:blipFill>
          <p:spPr>
            <a:xfrm>
              <a:off x="4395667" y="1150266"/>
              <a:ext cx="2235201" cy="2425701"/>
            </a:xfrm>
            <a:prstGeom prst="rect">
              <a:avLst/>
            </a:prstGeom>
            <a:effectLst>
              <a:outerShdw blurRad="63500" dist="50800" dir="3600000" rotWithShape="0">
                <a:srgbClr val="212121">
                  <a:alpha val="91000"/>
                </a:srgbClr>
              </a:outerShdw>
            </a:effectLst>
          </p:spPr>
        </p:pic>
        <p:sp>
          <p:nvSpPr>
            <p:cNvPr id="350" name="Shape 350"/>
            <p:cNvSpPr/>
            <p:nvPr/>
          </p:nvSpPr>
          <p:spPr>
            <a:xfrm>
              <a:off x="4601732" y="2293269"/>
              <a:ext cx="1841501" cy="939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8100" tIns="38100" rIns="38100" bIns="38100" numCol="1" anchor="ctr">
              <a:spAutoFit/>
            </a:bodyPr>
            <a:lstStyle>
              <a:lvl1pPr>
                <a:defRPr sz="1400">
                  <a:latin typeface="AppleGothic 일반체"/>
                  <a:ea typeface="AppleGothic 일반체"/>
                  <a:cs typeface="AppleGothic 일반체"/>
                  <a:sym typeface="AppleGothic 일반체"/>
                </a:defRPr>
              </a:lvl1pPr>
            </a:lstStyle>
            <a:p>
              <a:pPr lvl="0">
                <a:defRPr sz="1800"/>
              </a:pPr>
              <a:r>
                <a:rPr sz="1400"/>
                <a:t>SOEA LTC charges per day improved by 42.2% or a 12.5 LTC charges per day</a:t>
              </a:r>
            </a:p>
          </p:txBody>
        </p:sp>
        <p:sp>
          <p:nvSpPr>
            <p:cNvPr id="351" name="Shape 351"/>
            <p:cNvSpPr/>
            <p:nvPr/>
          </p:nvSpPr>
          <p:spPr>
            <a:xfrm>
              <a:off x="4649667" y="1467769"/>
              <a:ext cx="1714501" cy="685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8100" tIns="38100" rIns="38100" bIns="38100" numCol="1" anchor="ctr">
              <a:spAutoFit/>
            </a:bodyPr>
            <a:lstStyle>
              <a:lvl1pPr>
                <a:defRPr sz="2000">
                  <a:solidFill>
                    <a:srgbClr val="011993"/>
                  </a:solidFill>
                  <a:latin typeface="Apple SD 산돌고딕 Neo 강한 볼드체"/>
                  <a:ea typeface="Apple SD 산돌고딕 Neo 강한 볼드체"/>
                  <a:cs typeface="Apple SD 산돌고딕 Neo 강한 볼드체"/>
                  <a:sym typeface="Apple SD 산돌고딕 Neo 강한 볼드체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000">
                  <a:solidFill>
                    <a:srgbClr val="011993"/>
                  </a:solidFill>
                </a:rPr>
                <a:t>Actual Results</a:t>
              </a:r>
            </a:p>
          </p:txBody>
        </p:sp>
        <p:pic>
          <p:nvPicPr>
            <p:cNvPr id="352" name="Picture 351"/>
            <p:cNvPicPr/>
            <p:nvPr/>
          </p:nvPicPr>
          <p:blipFill>
            <a:blip r:embed="rId4" cstate="print">
              <a:alphaModFix amt="85000"/>
              <a:extLst/>
            </a:blip>
            <a:stretch>
              <a:fillRect/>
            </a:stretch>
          </p:blipFill>
          <p:spPr>
            <a:xfrm>
              <a:off x="6541967" y="1658269"/>
              <a:ext cx="2235201" cy="2413001"/>
            </a:xfrm>
            <a:prstGeom prst="rect">
              <a:avLst/>
            </a:prstGeom>
            <a:effectLst>
              <a:outerShdw blurRad="63500" dist="50800" dir="3600000" rotWithShape="0">
                <a:srgbClr val="212121">
                  <a:alpha val="91000"/>
                </a:srgbClr>
              </a:outerShdw>
            </a:effectLst>
          </p:spPr>
        </p:pic>
        <p:sp>
          <p:nvSpPr>
            <p:cNvPr id="353" name="Shape 353"/>
            <p:cNvSpPr/>
            <p:nvPr/>
          </p:nvSpPr>
          <p:spPr>
            <a:xfrm>
              <a:off x="6808666" y="2140869"/>
              <a:ext cx="1714501" cy="381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8100" tIns="38100" rIns="38100" bIns="38100" numCol="1" anchor="ctr">
              <a:spAutoFit/>
            </a:bodyPr>
            <a:lstStyle>
              <a:lvl1pPr>
                <a:defRPr sz="2000">
                  <a:solidFill>
                    <a:srgbClr val="011993"/>
                  </a:solidFill>
                  <a:latin typeface="Apple SD 산돌고딕 Neo 강한 볼드체"/>
                  <a:ea typeface="Apple SD 산돌고딕 Neo 강한 볼드체"/>
                  <a:cs typeface="Apple SD 산돌고딕 Neo 강한 볼드체"/>
                  <a:sym typeface="Apple SD 산돌고딕 Neo 강한 볼드체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000">
                  <a:solidFill>
                    <a:srgbClr val="011993"/>
                  </a:solidFill>
                </a:rPr>
                <a:t>Review Date</a:t>
              </a:r>
            </a:p>
          </p:txBody>
        </p:sp>
        <p:sp>
          <p:nvSpPr>
            <p:cNvPr id="354" name="Shape 354"/>
            <p:cNvSpPr/>
            <p:nvPr/>
          </p:nvSpPr>
          <p:spPr>
            <a:xfrm>
              <a:off x="7037266" y="2744437"/>
              <a:ext cx="1233933" cy="36766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algn="l" defTabSz="914400">
                <a:lnSpc>
                  <a:spcPts val="2300"/>
                </a:lnSpc>
                <a:spcBef>
                  <a:spcPts val="600"/>
                </a:spcBef>
                <a:buClr>
                  <a:srgbClr val="000000"/>
                </a:buClr>
                <a:tabLst>
                  <a:tab pos="914400" algn="l"/>
                </a:tabLst>
                <a:defRPr sz="1400">
                  <a:uFill>
                    <a:solidFill/>
                  </a:uFill>
                  <a:latin typeface="AppleGothic 일반체"/>
                  <a:ea typeface="AppleGothic 일반체"/>
                  <a:cs typeface="AppleGothic 일반체"/>
                  <a:sym typeface="AppleGothic 일반체"/>
                </a:defRPr>
              </a:lvl1pPr>
            </a:lstStyle>
            <a:p>
              <a:pPr lvl="0">
                <a:defRPr sz="1800">
                  <a:uFillTx/>
                </a:defRPr>
              </a:pPr>
              <a:r>
                <a:rPr sz="1400">
                  <a:uFill>
                    <a:solidFill/>
                  </a:uFill>
                </a:rPr>
                <a:t>02/15/2014</a:t>
              </a:r>
            </a:p>
          </p:txBody>
        </p:sp>
        <p:pic>
          <p:nvPicPr>
            <p:cNvPr id="355" name="Picture 354"/>
            <p:cNvPicPr/>
            <p:nvPr/>
          </p:nvPicPr>
          <p:blipFill>
            <a:blip r:embed="rId5" cstate="print">
              <a:alphaModFix amt="85000"/>
              <a:extLst/>
            </a:blip>
            <a:stretch>
              <a:fillRect/>
            </a:stretch>
          </p:blipFill>
          <p:spPr>
            <a:xfrm rot="61082">
              <a:off x="158154" y="1231604"/>
              <a:ext cx="2374901" cy="2425701"/>
            </a:xfrm>
            <a:prstGeom prst="rect">
              <a:avLst/>
            </a:prstGeom>
            <a:effectLst>
              <a:outerShdw blurRad="63500" dist="50800" dir="3600000" rotWithShape="0">
                <a:srgbClr val="212121">
                  <a:alpha val="91000"/>
                </a:srgbClr>
              </a:outerShdw>
            </a:effectLst>
          </p:spPr>
        </p:pic>
        <p:sp>
          <p:nvSpPr>
            <p:cNvPr id="356" name="Shape 356"/>
            <p:cNvSpPr/>
            <p:nvPr/>
          </p:nvSpPr>
          <p:spPr>
            <a:xfrm rot="21599546">
              <a:off x="499017" y="2217179"/>
              <a:ext cx="1701801" cy="939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8100" tIns="38100" rIns="38100" bIns="38100" numCol="1" anchor="ctr">
              <a:spAutoFit/>
            </a:bodyPr>
            <a:lstStyle>
              <a:lvl1pPr defTabSz="457200">
                <a:buClr>
                  <a:srgbClr val="000000"/>
                </a:buClr>
                <a:tabLst>
                  <a:tab pos="914400" algn="l"/>
                </a:tabLst>
                <a:defRPr sz="1400">
                  <a:uFill>
                    <a:solidFill/>
                  </a:uFill>
                  <a:latin typeface="AppleGothic 일반체"/>
                  <a:ea typeface="AppleGothic 일반체"/>
                  <a:cs typeface="AppleGothic 일반체"/>
                  <a:sym typeface="AppleGothic 일반체"/>
                </a:defRPr>
              </a:lvl1pPr>
            </a:lstStyle>
            <a:p>
              <a:pPr lvl="0">
                <a:defRPr sz="1800">
                  <a:uFillTx/>
                </a:defRPr>
              </a:pPr>
              <a:r>
                <a:rPr sz="1400" dirty="0">
                  <a:uFill>
                    <a:solidFill/>
                  </a:uFill>
                </a:rPr>
                <a:t>LTC failures charged per day during defined peak time periods</a:t>
              </a:r>
            </a:p>
          </p:txBody>
        </p:sp>
        <p:sp>
          <p:nvSpPr>
            <p:cNvPr id="357" name="Shape 357"/>
            <p:cNvSpPr/>
            <p:nvPr/>
          </p:nvSpPr>
          <p:spPr>
            <a:xfrm>
              <a:off x="488147" y="1467769"/>
              <a:ext cx="1714501" cy="685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8100" tIns="38100" rIns="38100" bIns="38100" numCol="1" anchor="ctr">
              <a:spAutoFit/>
            </a:bodyPr>
            <a:lstStyle>
              <a:lvl1pPr>
                <a:defRPr sz="2000">
                  <a:solidFill>
                    <a:srgbClr val="011993"/>
                  </a:solidFill>
                  <a:latin typeface="Apple SD 산돌고딕 Neo 강한 볼드체"/>
                  <a:ea typeface="Apple SD 산돌고딕 Neo 강한 볼드체"/>
                  <a:cs typeface="Apple SD 산돌고딕 Neo 강한 볼드체"/>
                  <a:sym typeface="Apple SD 산돌고딕 Neo 강한 볼드체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000" dirty="0">
                  <a:solidFill>
                    <a:srgbClr val="011993"/>
                  </a:solidFill>
                </a:rPr>
                <a:t>Process to Measure</a:t>
              </a:r>
            </a:p>
          </p:txBody>
        </p:sp>
        <p:pic>
          <p:nvPicPr>
            <p:cNvPr id="358" name="url?sa=i&amp;rct=j&amp;q=&amp;esrc=s&amp;source=images&amp;cd=&amp;docid=nHBkulQ_m-k2HM&amp;tbnid=2Ckrnnir2N9SwM-&amp;ved=0CAUQjRw&amp;url=http%3A%2F%2Fwww.gograph.com%2Fstock-photo-images%2Fadhesive-tape.html&amp;ei=k3U6U6_eAoS-sQTA6IDgDA&amp;.png"/>
            <p:cNvPicPr/>
            <p:nvPr/>
          </p:nvPicPr>
          <p:blipFill>
            <a:blip r:embed="rId6" cstate="print">
              <a:extLst/>
            </a:blip>
            <a:stretch>
              <a:fillRect/>
            </a:stretch>
          </p:blipFill>
          <p:spPr>
            <a:xfrm rot="20370568">
              <a:off x="534853" y="708560"/>
              <a:ext cx="1544834" cy="9362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59" name="url?sa=i&amp;rct=j&amp;q=&amp;esrc=s&amp;source=images&amp;cd=&amp;docid=nHBkulQ_m-k2HM&amp;tbnid=2Ckrnnir2N9SwM-&amp;ved=0CAUQjRw&amp;url=http%3A%2F%2Fwww.gograph.com%2Fstock-photo-images%2Fadhesive-tape.html&amp;ei=k3U6U6_eAoS-sQTA6IDgDA&amp;.tiff"/>
            <p:cNvPicPr/>
            <p:nvPr/>
          </p:nvPicPr>
          <p:blipFill>
            <a:blip r:embed="rId6" cstate="print">
              <a:extLst/>
            </a:blip>
            <a:stretch>
              <a:fillRect/>
            </a:stretch>
          </p:blipFill>
          <p:spPr>
            <a:xfrm rot="20766129">
              <a:off x="4650301" y="717902"/>
              <a:ext cx="1544833" cy="93624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60" name="url?sa=i&amp;rct=j&amp;q=&amp;esrc=s&amp;source=images&amp;cd=&amp;docid=nHBkulQ_m-k2HM&amp;tbnid=2Ckrnnir2N9SwM-&amp;ved=0CAUQjRw&amp;url=http%3A%2F%2Fwww.gograph.com%2Fstock-photo-images%2Fadhesive-tape.html&amp;ei=k3U6U6_eAoS-sQTA6IDgDA&amp;.tiff"/>
            <p:cNvPicPr/>
            <p:nvPr/>
          </p:nvPicPr>
          <p:blipFill>
            <a:blip r:embed="rId6" cstate="print">
              <a:extLst/>
            </a:blip>
            <a:stretch>
              <a:fillRect/>
            </a:stretch>
          </p:blipFill>
          <p:spPr>
            <a:xfrm rot="20088750">
              <a:off x="6821994" y="1289413"/>
              <a:ext cx="1544834" cy="9362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61" name="Picture 360"/>
            <p:cNvPicPr/>
            <p:nvPr/>
          </p:nvPicPr>
          <p:blipFill>
            <a:blip r:embed="rId7" cstate="print">
              <a:alphaModFix amt="85000"/>
              <a:extLst/>
            </a:blip>
            <a:stretch>
              <a:fillRect/>
            </a:stretch>
          </p:blipFill>
          <p:spPr>
            <a:xfrm>
              <a:off x="2236667" y="1658269"/>
              <a:ext cx="2235201" cy="2413001"/>
            </a:xfrm>
            <a:prstGeom prst="rect">
              <a:avLst/>
            </a:prstGeom>
            <a:effectLst>
              <a:outerShdw blurRad="63500" dist="50800" dir="3600000" rotWithShape="0">
                <a:srgbClr val="212121">
                  <a:alpha val="91000"/>
                </a:srgbClr>
              </a:outerShdw>
            </a:effectLst>
          </p:spPr>
        </p:pic>
        <p:pic>
          <p:nvPicPr>
            <p:cNvPr id="362" name="url?sa=i&amp;rct=j&amp;q=&amp;esrc=s&amp;source=images&amp;cd=&amp;docid=nHBkulQ_m-k2HM&amp;tbnid=2Ckrnnir2N9SwM-&amp;ved=0CAUQjRw&amp;url=http%3A%2F%2Fwww.gograph.com%2Fstock-photo-images%2Fadhesive-tape.html&amp;ei=k3U6U6_eAoS-sQTA6IDgDA&amp;.tiff"/>
            <p:cNvPicPr/>
            <p:nvPr/>
          </p:nvPicPr>
          <p:blipFill>
            <a:blip r:embed="rId6" cstate="print">
              <a:extLst/>
            </a:blip>
            <a:stretch>
              <a:fillRect/>
            </a:stretch>
          </p:blipFill>
          <p:spPr>
            <a:xfrm rot="20632441">
              <a:off x="2567499" y="1162406"/>
              <a:ext cx="1544834" cy="93624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63" name="Shape 363"/>
            <p:cNvSpPr/>
            <p:nvPr/>
          </p:nvSpPr>
          <p:spPr>
            <a:xfrm>
              <a:off x="2439867" y="1886869"/>
              <a:ext cx="1714501" cy="685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8100" tIns="38100" rIns="38100" bIns="38100" numCol="1" anchor="ctr">
              <a:spAutoFit/>
            </a:bodyPr>
            <a:lstStyle>
              <a:lvl1pPr>
                <a:defRPr sz="2000">
                  <a:solidFill>
                    <a:srgbClr val="011993"/>
                  </a:solidFill>
                  <a:latin typeface="Apple SD 산돌고딕 Neo 강한 볼드체"/>
                  <a:ea typeface="Apple SD 산돌고딕 Neo 강한 볼드체"/>
                  <a:cs typeface="Apple SD 산돌고딕 Neo 강한 볼드체"/>
                  <a:sym typeface="Apple SD 산돌고딕 Neo 강한 볼드체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000">
                  <a:solidFill>
                    <a:srgbClr val="011993"/>
                  </a:solidFill>
                </a:rPr>
                <a:t>Expected Results</a:t>
              </a:r>
            </a:p>
          </p:txBody>
        </p:sp>
        <p:sp>
          <p:nvSpPr>
            <p:cNvPr id="364" name="Shape 364"/>
            <p:cNvSpPr/>
            <p:nvPr/>
          </p:nvSpPr>
          <p:spPr>
            <a:xfrm>
              <a:off x="2430032" y="2521869"/>
              <a:ext cx="1930401" cy="1219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8100" tIns="38100" rIns="38100" bIns="38100" numCol="1" anchor="ctr">
              <a:spAutoFit/>
            </a:bodyPr>
            <a:lstStyle/>
            <a:p>
              <a:pPr lvl="0">
                <a:defRPr sz="1800"/>
              </a:pPr>
              <a:r>
                <a:rPr sz="1400">
                  <a:latin typeface="AppleGothic 일반체"/>
                  <a:ea typeface="AppleGothic 일반체"/>
                  <a:cs typeface="AppleGothic 일반체"/>
                  <a:sym typeface="AppleGothic 일반체"/>
                </a:rPr>
                <a:t>All-up LTC charges per day improvement in the SOEA Region by 20%</a:t>
              </a:r>
            </a:p>
            <a:p>
              <a:pPr lvl="0">
                <a:defRPr sz="1800"/>
              </a:pPr>
              <a:endParaRPr sz="300">
                <a:latin typeface="AppleGothic 일반체"/>
                <a:ea typeface="AppleGothic 일반체"/>
                <a:cs typeface="AppleGothic 일반체"/>
                <a:sym typeface="AppleGothic 일반체"/>
              </a:endParaRPr>
            </a:p>
            <a:p>
              <a:pPr lvl="0">
                <a:defRPr sz="1800"/>
              </a:pPr>
              <a:r>
                <a:rPr sz="1500">
                  <a:latin typeface="AppleGothic 일반체"/>
                  <a:ea typeface="AppleGothic 일반체"/>
                  <a:cs typeface="AppleGothic 일반체"/>
                  <a:sym typeface="AppleGothic 일반체"/>
                </a:rPr>
                <a:t>(22.7 to 18.9) </a:t>
              </a:r>
            </a:p>
          </p:txBody>
        </p:sp>
      </p:grpSp>
      <p:sp>
        <p:nvSpPr>
          <p:cNvPr id="366" name="Shape 366"/>
          <p:cNvSpPr/>
          <p:nvPr/>
        </p:nvSpPr>
        <p:spPr>
          <a:xfrm>
            <a:off x="127000" y="1460500"/>
            <a:ext cx="8839200" cy="254000"/>
          </a:xfrm>
          <a:prstGeom prst="rightArrow">
            <a:avLst>
              <a:gd name="adj1" fmla="val 50000"/>
              <a:gd name="adj2" fmla="val 145000"/>
            </a:avLst>
          </a:prstGeom>
          <a:gradFill>
            <a:gsLst>
              <a:gs pos="0">
                <a:srgbClr val="FF2600">
                  <a:alpha val="88000"/>
                </a:srgbClr>
              </a:gs>
              <a:gs pos="100000">
                <a:srgbClr val="531B93">
                  <a:alpha val="88000"/>
                </a:srgbClr>
              </a:gs>
            </a:gsLst>
            <a:lin ang="1200000"/>
          </a:gradFill>
          <a:ln w="12700">
            <a:miter lim="400000"/>
          </a:ln>
          <a:effectLst>
            <a:outerShdw blurRad="76200" dist="12700" dir="5220000" rotWithShape="0">
              <a:srgbClr val="919191">
                <a:alpha val="91000"/>
              </a:srgbClr>
            </a:outerShdw>
          </a:effectLst>
        </p:spPr>
        <p:txBody>
          <a:bodyPr lIns="38100" tIns="38100" rIns="38100" bIns="38100" anchor="ctr"/>
          <a:lstStyle/>
          <a:p>
            <a:pPr lvl="0">
              <a:defRPr sz="2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67" name="Shape 367"/>
          <p:cNvSpPr/>
          <p:nvPr/>
        </p:nvSpPr>
        <p:spPr>
          <a:xfrm>
            <a:off x="101600" y="673100"/>
            <a:ext cx="8839200" cy="825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>
            <a:spAutoFit/>
          </a:bodyPr>
          <a:lstStyle/>
          <a:p>
            <a:pPr lvl="0" algn="l">
              <a:defRPr sz="1800"/>
            </a:pPr>
            <a:r>
              <a:rPr sz="4400" dirty="0"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rPr>
              <a:t>Evaluate</a:t>
            </a:r>
            <a:r>
              <a:rPr sz="4400" dirty="0"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rPr>
              <a:t>:</a:t>
            </a:r>
            <a:r>
              <a:rPr sz="2000" dirty="0"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rPr>
              <a:t> </a:t>
            </a:r>
            <a:r>
              <a:rPr sz="2000" dirty="0">
                <a:solidFill>
                  <a:srgbClr val="3C081B"/>
                </a:solidFill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rPr>
              <a:t>Results Reporting</a:t>
            </a:r>
          </a:p>
        </p:txBody>
      </p:sp>
      <p:sp>
        <p:nvSpPr>
          <p:cNvPr id="368" name="Shape 36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>
            <a:lvl1pPr>
              <a:defRPr sz="1400">
                <a:solidFill>
                  <a:srgbClr val="797979"/>
                </a:solidFill>
                <a:uFill>
                  <a:solidFill>
                    <a:srgbClr val="797979"/>
                  </a:solidFill>
                </a:uFill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fld id="{86CB4B4D-7CA3-9044-876B-883B54F8677D}" type="slidenum">
              <a:rPr sz="1400">
                <a:solidFill>
                  <a:srgbClr val="797979"/>
                </a:solidFill>
                <a:uFill>
                  <a:solidFill>
                    <a:srgbClr val="797979"/>
                  </a:solidFill>
                </a:uFill>
              </a:rPr>
              <a:pPr lvl="0">
                <a:defRPr sz="1800">
                  <a:solidFill>
                    <a:srgbClr val="000000"/>
                  </a:solidFill>
                  <a:uFillTx/>
                </a:defRPr>
              </a:pPr>
              <a:t>18</a:t>
            </a:fld>
            <a:endParaRPr sz="1400">
              <a:solidFill>
                <a:srgbClr val="797979"/>
              </a:solidFill>
              <a:uFill>
                <a:solidFill>
                  <a:srgbClr val="797979"/>
                </a:solidFill>
              </a:uFill>
            </a:endParaRPr>
          </a:p>
        </p:txBody>
      </p:sp>
      <p:pic>
        <p:nvPicPr>
          <p:cNvPr id="25" name="Picture 2" descr="C:\Users\mjb1753\Pictures\FedEx Truck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7223760" y="6035040"/>
            <a:ext cx="1828800" cy="750888"/>
          </a:xfrm>
          <a:prstGeom prst="rect">
            <a:avLst/>
          </a:prstGeom>
          <a:noFill/>
        </p:spPr>
      </p:pic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Picture 387"/>
          <p:cNvPicPr/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152400" y="1828800"/>
            <a:ext cx="4297680" cy="4572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70" name="Screen Shot 2014-03-26 at 1.32.11 PM.png"/>
          <p:cNvPicPr/>
          <p:nvPr/>
        </p:nvPicPr>
        <p:blipFill>
          <a:blip r:embed="rId3" cstate="print">
            <a:alphaModFix amt="5000"/>
            <a:extLst/>
          </a:blip>
          <a:stretch>
            <a:fillRect/>
          </a:stretch>
        </p:blipFill>
        <p:spPr>
          <a:xfrm>
            <a:off x="1549400" y="-292100"/>
            <a:ext cx="6045200" cy="2008567"/>
          </a:xfrm>
          <a:prstGeom prst="rect">
            <a:avLst/>
          </a:prstGeom>
          <a:ln w="12700">
            <a:miter lim="400000"/>
          </a:ln>
        </p:spPr>
      </p:pic>
      <p:sp>
        <p:nvSpPr>
          <p:cNvPr id="371" name="Shape 371"/>
          <p:cNvSpPr/>
          <p:nvPr/>
        </p:nvSpPr>
        <p:spPr>
          <a:xfrm>
            <a:off x="127000" y="1460500"/>
            <a:ext cx="8839200" cy="254000"/>
          </a:xfrm>
          <a:prstGeom prst="rightArrow">
            <a:avLst>
              <a:gd name="adj1" fmla="val 50000"/>
              <a:gd name="adj2" fmla="val 145000"/>
            </a:avLst>
          </a:prstGeom>
          <a:gradFill>
            <a:gsLst>
              <a:gs pos="0">
                <a:srgbClr val="FF2600">
                  <a:alpha val="88000"/>
                </a:srgbClr>
              </a:gs>
              <a:gs pos="100000">
                <a:srgbClr val="531B93">
                  <a:alpha val="88000"/>
                </a:srgbClr>
              </a:gs>
            </a:gsLst>
            <a:lin ang="1200000"/>
          </a:gradFill>
          <a:ln w="12700">
            <a:miter lim="400000"/>
          </a:ln>
          <a:effectLst>
            <a:outerShdw blurRad="76200" dist="12700" dir="5220000" rotWithShape="0">
              <a:srgbClr val="919191">
                <a:alpha val="91000"/>
              </a:srgbClr>
            </a:outerShdw>
          </a:effectLst>
        </p:spPr>
        <p:txBody>
          <a:bodyPr lIns="38100" tIns="38100" rIns="38100" bIns="38100" anchor="ctr"/>
          <a:lstStyle/>
          <a:p>
            <a:pPr lvl="0">
              <a:defRPr sz="2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72" name="Shape 372"/>
          <p:cNvSpPr/>
          <p:nvPr/>
        </p:nvSpPr>
        <p:spPr>
          <a:xfrm>
            <a:off x="101600" y="673100"/>
            <a:ext cx="8839200" cy="825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6200" tIns="76200" rIns="76200" bIns="76200" anchor="ctr">
            <a:spAutoFit/>
          </a:bodyPr>
          <a:lstStyle>
            <a:lvl1pPr algn="l">
              <a:defRPr sz="4400" b="1"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defRPr>
            </a:lvl1pPr>
          </a:lstStyle>
          <a:p>
            <a:pPr lvl="0">
              <a:defRPr sz="1800" b="0"/>
            </a:pPr>
            <a:r>
              <a:rPr sz="4400" b="0" dirty="0"/>
              <a:t>Cost Savings</a:t>
            </a:r>
          </a:p>
        </p:txBody>
      </p:sp>
      <p:sp>
        <p:nvSpPr>
          <p:cNvPr id="373" name="Shape 37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>
            <a:lvl1pPr>
              <a:defRPr sz="1400">
                <a:solidFill>
                  <a:srgbClr val="797979"/>
                </a:solidFill>
                <a:uFill>
                  <a:solidFill>
                    <a:srgbClr val="797979"/>
                  </a:solidFill>
                </a:uFill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fld id="{86CB4B4D-7CA3-9044-876B-883B54F8677D}" type="slidenum">
              <a:rPr sz="1400">
                <a:solidFill>
                  <a:srgbClr val="797979"/>
                </a:solidFill>
                <a:uFill>
                  <a:solidFill>
                    <a:srgbClr val="797979"/>
                  </a:solidFill>
                </a:uFill>
              </a:rPr>
              <a:pPr lvl="0">
                <a:defRPr sz="1800">
                  <a:solidFill>
                    <a:srgbClr val="000000"/>
                  </a:solidFill>
                  <a:uFillTx/>
                </a:defRPr>
              </a:pPr>
              <a:t>19</a:t>
            </a:fld>
            <a:endParaRPr sz="1400">
              <a:solidFill>
                <a:srgbClr val="797979"/>
              </a:solidFill>
              <a:uFill>
                <a:solidFill>
                  <a:srgbClr val="797979"/>
                </a:solidFill>
              </a:uFill>
            </a:endParaRPr>
          </a:p>
        </p:txBody>
      </p:sp>
      <p:sp>
        <p:nvSpPr>
          <p:cNvPr id="374" name="Shape 374"/>
          <p:cNvSpPr/>
          <p:nvPr/>
        </p:nvSpPr>
        <p:spPr>
          <a:xfrm>
            <a:off x="1017714" y="1911350"/>
            <a:ext cx="2527301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ctr">
            <a:spAutoFit/>
          </a:bodyPr>
          <a:lstStyle/>
          <a:p>
            <a:pPr lvl="0">
              <a:defRPr sz="1800"/>
            </a:pPr>
            <a:r>
              <a:rPr sz="1500" b="1"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rPr>
              <a:t>During our Assess period</a:t>
            </a:r>
            <a:r>
              <a:rPr sz="1500"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rPr>
              <a:t> </a:t>
            </a:r>
            <a:r>
              <a:rPr sz="1500">
                <a:solidFill>
                  <a:srgbClr val="5C0700"/>
                </a:solidFill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rPr>
              <a:t>(AUG, SEP, OCT 2013)</a:t>
            </a:r>
            <a:r>
              <a:rPr sz="1500"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rPr>
              <a:t>:</a:t>
            </a:r>
          </a:p>
        </p:txBody>
      </p:sp>
      <p:grpSp>
        <p:nvGrpSpPr>
          <p:cNvPr id="384" name="Group 384"/>
          <p:cNvGrpSpPr/>
          <p:nvPr/>
        </p:nvGrpSpPr>
        <p:grpSpPr>
          <a:xfrm>
            <a:off x="275779" y="2603499"/>
            <a:ext cx="4010027" cy="2362203"/>
            <a:chOff x="0" y="0"/>
            <a:chExt cx="4010025" cy="2362201"/>
          </a:xfrm>
        </p:grpSpPr>
        <p:sp>
          <p:nvSpPr>
            <p:cNvPr id="375" name="Shape 375"/>
            <p:cNvSpPr/>
            <p:nvPr/>
          </p:nvSpPr>
          <p:spPr>
            <a:xfrm>
              <a:off x="2474595" y="853613"/>
              <a:ext cx="1535431" cy="6442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defRPr sz="1800"/>
              </a:pPr>
              <a:r>
                <a:rPr sz="2300" b="1">
                  <a:latin typeface="Apple SD 산돌고딕 Neo 일반체"/>
                  <a:ea typeface="Apple SD 산돌고딕 Neo 일반체"/>
                  <a:cs typeface="Apple SD 산돌고딕 Neo 일반체"/>
                  <a:sym typeface="Apple SD 산돌고딕 Neo 일반체"/>
                </a:rPr>
                <a:t>= $608.46</a:t>
              </a:r>
              <a:r>
                <a:rPr sz="1300">
                  <a:latin typeface="Apple SD 산돌고딕 Neo 일반체"/>
                  <a:ea typeface="Apple SD 산돌고딕 Neo 일반체"/>
                  <a:cs typeface="Apple SD 산돌고딕 Neo 일반체"/>
                  <a:sym typeface="Apple SD 산돌고딕 Neo 일반체"/>
                </a:rPr>
                <a:t> paid per claim</a:t>
              </a:r>
            </a:p>
          </p:txBody>
        </p:sp>
        <p:grpSp>
          <p:nvGrpSpPr>
            <p:cNvPr id="383" name="Group 383"/>
            <p:cNvGrpSpPr/>
            <p:nvPr/>
          </p:nvGrpSpPr>
          <p:grpSpPr>
            <a:xfrm>
              <a:off x="0" y="-1"/>
              <a:ext cx="2541544" cy="2362203"/>
              <a:chOff x="0" y="0"/>
              <a:chExt cx="2541543" cy="2362201"/>
            </a:xfrm>
          </p:grpSpPr>
          <p:grpSp>
            <p:nvGrpSpPr>
              <p:cNvPr id="379" name="Group 379"/>
              <p:cNvGrpSpPr/>
              <p:nvPr/>
            </p:nvGrpSpPr>
            <p:grpSpPr>
              <a:xfrm>
                <a:off x="29020" y="-1"/>
                <a:ext cx="2512524" cy="2362203"/>
                <a:chOff x="0" y="0"/>
                <a:chExt cx="2512523" cy="2362201"/>
              </a:xfrm>
            </p:grpSpPr>
            <p:sp>
              <p:nvSpPr>
                <p:cNvPr id="376" name="Shape 376"/>
                <p:cNvSpPr/>
                <p:nvPr/>
              </p:nvSpPr>
              <p:spPr>
                <a:xfrm>
                  <a:off x="1020041" y="-1"/>
                  <a:ext cx="1492483" cy="149248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9679" h="19679" extrusionOk="0">
                      <a:moveTo>
                        <a:pt x="16797" y="2882"/>
                      </a:moveTo>
                      <a:cubicBezTo>
                        <a:pt x="20639" y="6724"/>
                        <a:pt x="20639" y="12954"/>
                        <a:pt x="16797" y="16797"/>
                      </a:cubicBezTo>
                      <a:cubicBezTo>
                        <a:pt x="12954" y="20639"/>
                        <a:pt x="6724" y="20639"/>
                        <a:pt x="2882" y="16797"/>
                      </a:cubicBezTo>
                      <a:cubicBezTo>
                        <a:pt x="-961" y="12954"/>
                        <a:pt x="-961" y="6724"/>
                        <a:pt x="2882" y="2882"/>
                      </a:cubicBezTo>
                      <a:cubicBezTo>
                        <a:pt x="6724" y="-961"/>
                        <a:pt x="12954" y="-961"/>
                        <a:pt x="16797" y="2882"/>
                      </a:cubicBezTo>
                    </a:path>
                  </a:pathLst>
                </a:custGeom>
                <a:solidFill>
                  <a:srgbClr val="006D8F">
                    <a:alpha val="80000"/>
                  </a:srgbClr>
                </a:solidFill>
                <a:ln w="15875" cap="flat">
                  <a:solidFill>
                    <a:srgbClr val="000000">
                      <a:alpha val="80000"/>
                    </a:srgbClr>
                  </a:solidFill>
                  <a:prstDash val="solid"/>
                  <a:miter lim="400000"/>
                </a:ln>
                <a:effectLst/>
              </p:spPr>
              <p:txBody>
                <a:bodyPr wrap="square" lIns="38100" tIns="38100" rIns="38100" bIns="38100" numCol="1" anchor="ctr">
                  <a:noAutofit/>
                </a:bodyPr>
                <a:lstStyle/>
                <a:p>
                  <a:pPr lvl="0">
                    <a:defRPr sz="2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377" name="Shape 377"/>
                <p:cNvSpPr/>
                <p:nvPr/>
              </p:nvSpPr>
              <p:spPr>
                <a:xfrm>
                  <a:off x="0" y="10737"/>
                  <a:ext cx="1492483" cy="149248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9679" h="19679" extrusionOk="0">
                      <a:moveTo>
                        <a:pt x="16797" y="2882"/>
                      </a:moveTo>
                      <a:cubicBezTo>
                        <a:pt x="20639" y="6724"/>
                        <a:pt x="20639" y="12954"/>
                        <a:pt x="16797" y="16797"/>
                      </a:cubicBezTo>
                      <a:cubicBezTo>
                        <a:pt x="12954" y="20639"/>
                        <a:pt x="6724" y="20639"/>
                        <a:pt x="2882" y="16797"/>
                      </a:cubicBezTo>
                      <a:cubicBezTo>
                        <a:pt x="-961" y="12954"/>
                        <a:pt x="-961" y="6724"/>
                        <a:pt x="2882" y="2882"/>
                      </a:cubicBezTo>
                      <a:cubicBezTo>
                        <a:pt x="6724" y="-961"/>
                        <a:pt x="12954" y="-961"/>
                        <a:pt x="16797" y="2882"/>
                      </a:cubicBezTo>
                    </a:path>
                  </a:pathLst>
                </a:custGeom>
                <a:solidFill>
                  <a:srgbClr val="669C35">
                    <a:alpha val="80000"/>
                  </a:srgbClr>
                </a:solidFill>
                <a:ln w="15875" cap="flat">
                  <a:solidFill>
                    <a:srgbClr val="000000">
                      <a:alpha val="80000"/>
                    </a:srgbClr>
                  </a:solidFill>
                  <a:prstDash val="solid"/>
                  <a:miter lim="400000"/>
                </a:ln>
                <a:effectLst/>
              </p:spPr>
              <p:txBody>
                <a:bodyPr wrap="square" lIns="38100" tIns="38100" rIns="38100" bIns="38100" numCol="1" anchor="ctr">
                  <a:noAutofit/>
                </a:bodyPr>
                <a:lstStyle/>
                <a:p>
                  <a:pPr lvl="0">
                    <a:defRPr sz="2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378" name="Shape 378"/>
                <p:cNvSpPr/>
                <p:nvPr/>
              </p:nvSpPr>
              <p:spPr>
                <a:xfrm>
                  <a:off x="504652" y="869719"/>
                  <a:ext cx="1492483" cy="149248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9679" h="19679" extrusionOk="0">
                      <a:moveTo>
                        <a:pt x="16797" y="2882"/>
                      </a:moveTo>
                      <a:cubicBezTo>
                        <a:pt x="20639" y="6724"/>
                        <a:pt x="20639" y="12954"/>
                        <a:pt x="16797" y="16796"/>
                      </a:cubicBezTo>
                      <a:cubicBezTo>
                        <a:pt x="12954" y="20639"/>
                        <a:pt x="6724" y="20639"/>
                        <a:pt x="2882" y="16796"/>
                      </a:cubicBezTo>
                      <a:cubicBezTo>
                        <a:pt x="-961" y="12954"/>
                        <a:pt x="-961" y="6724"/>
                        <a:pt x="2882" y="2882"/>
                      </a:cubicBezTo>
                      <a:cubicBezTo>
                        <a:pt x="6724" y="-961"/>
                        <a:pt x="12954" y="-961"/>
                        <a:pt x="16797" y="2882"/>
                      </a:cubicBezTo>
                    </a:path>
                  </a:pathLst>
                </a:custGeom>
                <a:solidFill>
                  <a:srgbClr val="FF4013">
                    <a:alpha val="80000"/>
                  </a:srgbClr>
                </a:solidFill>
                <a:ln w="15875" cap="flat">
                  <a:solidFill>
                    <a:srgbClr val="000000">
                      <a:alpha val="80000"/>
                    </a:srgbClr>
                  </a:solidFill>
                  <a:prstDash val="solid"/>
                  <a:miter lim="400000"/>
                </a:ln>
                <a:effectLst/>
              </p:spPr>
              <p:txBody>
                <a:bodyPr wrap="square" lIns="38100" tIns="38100" rIns="38100" bIns="38100" numCol="1" anchor="ctr">
                  <a:noAutofit/>
                </a:bodyPr>
                <a:lstStyle/>
                <a:p>
                  <a:pPr lvl="0">
                    <a:defRPr sz="26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  <p:sp>
            <p:nvSpPr>
              <p:cNvPr id="380" name="Shape 380"/>
              <p:cNvSpPr/>
              <p:nvPr/>
            </p:nvSpPr>
            <p:spPr>
              <a:xfrm>
                <a:off x="527671" y="1492480"/>
                <a:ext cx="1513957" cy="51539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38100" tIns="38100" rIns="38100" bIns="38100" numCol="1" anchor="ctr">
                <a:noAutofit/>
              </a:bodyPr>
              <a:lstStyle>
                <a:lvl1pPr>
                  <a:defRPr sz="1400" b="1">
                    <a:latin typeface="Apple SD 산돌고딕 Neo 일반체"/>
                    <a:ea typeface="Apple SD 산돌고딕 Neo 일반체"/>
                    <a:cs typeface="Apple SD 산돌고딕 Neo 일반체"/>
                    <a:sym typeface="Apple SD 산돌고딕 Neo 일반체"/>
                  </a:defRPr>
                </a:lvl1pPr>
              </a:lstStyle>
              <a:p>
                <a:pPr lvl="0">
                  <a:defRPr sz="1800" b="0"/>
                </a:pPr>
                <a:r>
                  <a:rPr sz="1400" b="1"/>
                  <a:t>$16,297,496.14 total paid</a:t>
                </a:r>
              </a:p>
            </p:txBody>
          </p:sp>
          <p:sp>
            <p:nvSpPr>
              <p:cNvPr id="381" name="Shape 381"/>
              <p:cNvSpPr/>
              <p:nvPr/>
            </p:nvSpPr>
            <p:spPr>
              <a:xfrm>
                <a:off x="0" y="307455"/>
                <a:ext cx="1062991" cy="74087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38100" tIns="38100" rIns="38100" bIns="38100" numCol="1" anchor="ctr">
                <a:noAutofit/>
              </a:bodyPr>
              <a:lstStyle>
                <a:lvl1pPr>
                  <a:defRPr sz="1300" b="1">
                    <a:latin typeface="Apple SD 산돌고딕 Neo 일반체"/>
                    <a:ea typeface="Apple SD 산돌고딕 Neo 일반체"/>
                    <a:cs typeface="Apple SD 산돌고딕 Neo 일반체"/>
                    <a:sym typeface="Apple SD 산돌고딕 Neo 일반체"/>
                  </a:defRPr>
                </a:lvl1pPr>
              </a:lstStyle>
              <a:p>
                <a:pPr lvl="0">
                  <a:defRPr sz="1800" b="0"/>
                </a:pPr>
                <a:r>
                  <a:rPr sz="1300" b="1"/>
                  <a:t>35,875 claims filed</a:t>
                </a:r>
              </a:p>
            </p:txBody>
          </p:sp>
          <p:sp>
            <p:nvSpPr>
              <p:cNvPr id="382" name="Shape 382"/>
              <p:cNvSpPr/>
              <p:nvPr/>
            </p:nvSpPr>
            <p:spPr>
              <a:xfrm>
                <a:off x="1472329" y="282055"/>
                <a:ext cx="1062992" cy="74087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38100" tIns="38100" rIns="38100" bIns="38100" numCol="1" anchor="ctr">
                <a:noAutofit/>
              </a:bodyPr>
              <a:lstStyle>
                <a:lvl1pPr>
                  <a:defRPr sz="1300" b="1">
                    <a:latin typeface="Apple SD 산돌고딕 Neo 일반체"/>
                    <a:ea typeface="Apple SD 산돌고딕 Neo 일반체"/>
                    <a:cs typeface="Apple SD 산돌고딕 Neo 일반체"/>
                    <a:sym typeface="Apple SD 산돌고딕 Neo 일반체"/>
                  </a:defRPr>
                </a:lvl1pPr>
              </a:lstStyle>
              <a:p>
                <a:pPr lvl="0">
                  <a:defRPr sz="1800" b="0"/>
                </a:pPr>
                <a:r>
                  <a:rPr sz="1300" b="1"/>
                  <a:t>26,785 claims paid</a:t>
                </a:r>
              </a:p>
            </p:txBody>
          </p:sp>
        </p:grpSp>
      </p:grpSp>
      <p:sp>
        <p:nvSpPr>
          <p:cNvPr id="385" name="Shape 385"/>
          <p:cNvSpPr/>
          <p:nvPr/>
        </p:nvSpPr>
        <p:spPr>
          <a:xfrm>
            <a:off x="230313" y="5086350"/>
            <a:ext cx="4102101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ctr">
            <a:spAutoFit/>
          </a:bodyPr>
          <a:lstStyle/>
          <a:p>
            <a:pPr lvl="0">
              <a:defRPr sz="1800"/>
            </a:pPr>
            <a:r>
              <a:rPr sz="1600" b="1">
                <a:solidFill>
                  <a:srgbClr val="011993"/>
                </a:solidFill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rPr>
              <a:t>28.30%</a:t>
            </a:r>
            <a:r>
              <a:rPr sz="1600">
                <a:solidFill>
                  <a:srgbClr val="011993"/>
                </a:solidFill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rPr>
              <a:t> of all LTC charges ended with a claim </a:t>
            </a:r>
            <a:r>
              <a:rPr sz="1600" b="1">
                <a:solidFill>
                  <a:srgbClr val="FF2600"/>
                </a:solidFill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rPr>
              <a:t>filed</a:t>
            </a:r>
          </a:p>
        </p:txBody>
      </p:sp>
      <p:sp>
        <p:nvSpPr>
          <p:cNvPr id="386" name="Shape 386"/>
          <p:cNvSpPr/>
          <p:nvPr/>
        </p:nvSpPr>
        <p:spPr>
          <a:xfrm>
            <a:off x="150865" y="5708650"/>
            <a:ext cx="4254501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ctr">
            <a:spAutoFit/>
          </a:bodyPr>
          <a:lstStyle/>
          <a:p>
            <a:pPr lvl="0">
              <a:defRPr sz="1800"/>
            </a:pPr>
            <a:r>
              <a:rPr sz="1600" b="1">
                <a:solidFill>
                  <a:srgbClr val="011993"/>
                </a:solidFill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rPr>
              <a:t>21.13%</a:t>
            </a:r>
            <a:r>
              <a:rPr sz="1600">
                <a:solidFill>
                  <a:srgbClr val="011993"/>
                </a:solidFill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rPr>
              <a:t> of all LTC charges equates to a claim </a:t>
            </a:r>
            <a:r>
              <a:rPr sz="1600" b="1">
                <a:solidFill>
                  <a:srgbClr val="FF2600"/>
                </a:solidFill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rPr>
              <a:t>paid</a:t>
            </a:r>
          </a:p>
        </p:txBody>
      </p:sp>
      <p:sp>
        <p:nvSpPr>
          <p:cNvPr id="387" name="Shape 387"/>
          <p:cNvSpPr/>
          <p:nvPr/>
        </p:nvSpPr>
        <p:spPr>
          <a:xfrm>
            <a:off x="4613212" y="2432050"/>
            <a:ext cx="4302507" cy="381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>
              <a:defRPr sz="2000" b="1">
                <a:solidFill>
                  <a:srgbClr val="941100"/>
                </a:solidFill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000" b="1">
                <a:solidFill>
                  <a:srgbClr val="941100"/>
                </a:solidFill>
              </a:rPr>
              <a:t>Based on our 42.2% improvement:</a:t>
            </a:r>
          </a:p>
        </p:txBody>
      </p:sp>
      <p:sp>
        <p:nvSpPr>
          <p:cNvPr id="390" name="Shape 390"/>
          <p:cNvSpPr/>
          <p:nvPr/>
        </p:nvSpPr>
        <p:spPr>
          <a:xfrm>
            <a:off x="4919410" y="2895600"/>
            <a:ext cx="3708401" cy="1765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ctr">
            <a:spAutoFit/>
          </a:bodyPr>
          <a:lstStyle>
            <a:lvl1pPr>
              <a:defRPr sz="1600">
                <a:latin typeface="Apple SD 산돌고딕 Neo 중간체"/>
                <a:ea typeface="Apple SD 산돌고딕 Neo 중간체"/>
                <a:cs typeface="Apple SD 산돌고딕 Neo 중간체"/>
                <a:sym typeface="Apple SD 산돌고딕 Neo 중간체"/>
              </a:defRPr>
            </a:lvl1pPr>
          </a:lstStyle>
          <a:p>
            <a:pPr lvl="0">
              <a:defRPr sz="1800"/>
            </a:pPr>
            <a:r>
              <a:rPr sz="1600"/>
              <a:t>If each center employed the same educational focus through all facets of their operation, this has the potential to improve baseline-period data by 11,303 claims paid, which would be a potential quarterly dollar savings of</a:t>
            </a:r>
          </a:p>
        </p:txBody>
      </p:sp>
      <p:sp>
        <p:nvSpPr>
          <p:cNvPr id="391" name="Shape 391"/>
          <p:cNvSpPr/>
          <p:nvPr/>
        </p:nvSpPr>
        <p:spPr>
          <a:xfrm>
            <a:off x="4256214" y="4730750"/>
            <a:ext cx="5016501" cy="838200"/>
          </a:xfrm>
          <a:prstGeom prst="rect">
            <a:avLst/>
          </a:prstGeom>
          <a:ln w="12700">
            <a:miter lim="400000"/>
          </a:ln>
          <a:effectLst>
            <a:outerShdw blurRad="12700" dist="38100" dir="3600000" rotWithShape="0">
              <a:srgbClr val="212121"/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ctr">
            <a:spAutoFit/>
          </a:bodyPr>
          <a:lstStyle/>
          <a:p>
            <a:pPr lvl="0">
              <a:defRPr sz="1800"/>
            </a:pPr>
            <a:r>
              <a:rPr sz="4800" b="1">
                <a:solidFill>
                  <a:srgbClr val="009201"/>
                </a:solidFill>
                <a:effectLst>
                  <a:outerShdw blurRad="12700" dist="50800" dir="3600000" rotWithShape="0">
                    <a:srgbClr val="212121"/>
                  </a:outerShdw>
                </a:effectLst>
                <a:latin typeface="Charcoal CY"/>
                <a:ea typeface="Charcoal CY"/>
                <a:cs typeface="Charcoal CY"/>
                <a:sym typeface="Charcoal CY"/>
              </a:rPr>
              <a:t>$6,877,587.</a:t>
            </a:r>
            <a:r>
              <a:rPr sz="3800" b="1">
                <a:solidFill>
                  <a:srgbClr val="009201"/>
                </a:solidFill>
                <a:effectLst>
                  <a:outerShdw blurRad="12700" dist="50800" dir="3600000" rotWithShape="0">
                    <a:srgbClr val="212121"/>
                  </a:outerShdw>
                </a:effectLst>
                <a:latin typeface="Charcoal CY"/>
                <a:ea typeface="Charcoal CY"/>
                <a:cs typeface="Charcoal CY"/>
                <a:sym typeface="Charcoal CY"/>
              </a:rPr>
              <a:t>66</a:t>
            </a:r>
          </a:p>
        </p:txBody>
      </p:sp>
      <p:pic>
        <p:nvPicPr>
          <p:cNvPr id="24" name="Picture 2" descr="C:\Users\mjb1753\Pictures\FedEx Truck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223760" y="6035040"/>
            <a:ext cx="1828800" cy="750888"/>
          </a:xfrm>
          <a:prstGeom prst="rect">
            <a:avLst/>
          </a:prstGeom>
          <a:noFill/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/>
          </p:cNvSpPr>
          <p:nvPr>
            <p:ph type="body" idx="1"/>
          </p:nvPr>
        </p:nvSpPr>
        <p:spPr>
          <a:xfrm>
            <a:off x="889000" y="2032000"/>
            <a:ext cx="7366000" cy="414020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/>
          <a:p>
            <a:pPr marL="551815" lvl="0" indent="-351155" defTabSz="321056">
              <a:spcBef>
                <a:spcPts val="900"/>
              </a:spcBef>
              <a:buClr>
                <a:srgbClr val="000000"/>
              </a:buClr>
              <a:buSzPct val="31453"/>
              <a:buBlip>
                <a:blip r:embed="rId2"/>
              </a:buBlip>
              <a:defRPr sz="1800"/>
            </a:pPr>
            <a:endParaRPr sz="1738">
              <a:latin typeface="Apple SD 산돌고딕 Neo 일반체"/>
              <a:ea typeface="Apple SD 산돌고딕 Neo 일반체"/>
              <a:cs typeface="Apple SD 산돌고딕 Neo 일반체"/>
              <a:sym typeface="Apple SD 산돌고딕 Neo 일반체"/>
            </a:endParaRPr>
          </a:p>
          <a:p>
            <a:pPr marL="504994" lvl="0" indent="-304334" defTabSz="321056">
              <a:spcBef>
                <a:spcPts val="900"/>
              </a:spcBef>
              <a:buClr>
                <a:srgbClr val="000000"/>
              </a:buClr>
              <a:buSzPct val="27259"/>
              <a:buBlip>
                <a:blip r:embed="rId2"/>
              </a:buBlip>
              <a:defRPr sz="1800"/>
            </a:pPr>
            <a:r>
              <a:rPr sz="2054"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rPr>
              <a:t>Executive Summary</a:t>
            </a:r>
          </a:p>
          <a:p>
            <a:pPr marL="551815" lvl="0" indent="-351155" defTabSz="321056">
              <a:spcBef>
                <a:spcPts val="900"/>
              </a:spcBef>
              <a:buClr>
                <a:srgbClr val="000000"/>
              </a:buClr>
              <a:buSzPct val="30769"/>
              <a:buBlip>
                <a:blip r:embed="rId2"/>
              </a:buBlip>
              <a:defRPr sz="1800"/>
            </a:pPr>
            <a:r>
              <a:rPr sz="2054"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rPr>
              <a:t>Opportunity Statement</a:t>
            </a:r>
          </a:p>
          <a:p>
            <a:pPr marL="551815" lvl="0" indent="-351155" defTabSz="321056">
              <a:spcBef>
                <a:spcPts val="900"/>
              </a:spcBef>
              <a:buClr>
                <a:srgbClr val="000000"/>
              </a:buClr>
              <a:buSzPct val="30769"/>
              <a:buBlip>
                <a:blip r:embed="rId2"/>
              </a:buBlip>
              <a:defRPr sz="1800"/>
            </a:pPr>
            <a:r>
              <a:rPr sz="2054"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rPr>
              <a:t>Team Engagement</a:t>
            </a:r>
          </a:p>
          <a:p>
            <a:pPr marL="504994" lvl="0" indent="-304334" defTabSz="321056">
              <a:spcBef>
                <a:spcPts val="900"/>
              </a:spcBef>
              <a:buClr>
                <a:srgbClr val="000000"/>
              </a:buClr>
              <a:buSzPct val="26666"/>
              <a:buBlip>
                <a:blip r:embed="rId2"/>
              </a:buBlip>
              <a:defRPr sz="1800"/>
            </a:pPr>
            <a:r>
              <a:rPr sz="2054"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rPr>
              <a:t>QAT Charter</a:t>
            </a:r>
            <a:endParaRPr sz="2370">
              <a:latin typeface="Apple SD 산돌고딕 Neo 일반체"/>
              <a:ea typeface="Apple SD 산돌고딕 Neo 일반체"/>
              <a:cs typeface="Apple SD 산돌고딕 Neo 일반체"/>
              <a:sym typeface="Apple SD 산돌고딕 Neo 일반체"/>
            </a:endParaRPr>
          </a:p>
          <a:p>
            <a:pPr marL="551815" lvl="0" indent="-351155" defTabSz="321056">
              <a:spcBef>
                <a:spcPts val="900"/>
              </a:spcBef>
              <a:buClr>
                <a:srgbClr val="000000"/>
              </a:buClr>
              <a:buSzPct val="30769"/>
              <a:buBlip>
                <a:blip r:embed="rId2"/>
              </a:buBlip>
              <a:defRPr sz="1800"/>
            </a:pPr>
            <a:r>
              <a:rPr sz="2054"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rPr>
              <a:t>Assess</a:t>
            </a:r>
          </a:p>
          <a:p>
            <a:pPr marL="551815" lvl="0" indent="-351155" defTabSz="321056">
              <a:spcBef>
                <a:spcPts val="900"/>
              </a:spcBef>
              <a:buClr>
                <a:srgbClr val="000000"/>
              </a:buClr>
              <a:buSzPct val="30769"/>
              <a:buBlip>
                <a:blip r:embed="rId2"/>
              </a:buBlip>
              <a:defRPr sz="1800"/>
            </a:pPr>
            <a:r>
              <a:rPr sz="2054"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rPr>
              <a:t>Build</a:t>
            </a:r>
          </a:p>
          <a:p>
            <a:pPr marL="551815" lvl="0" indent="-351155" defTabSz="321056">
              <a:spcBef>
                <a:spcPts val="900"/>
              </a:spcBef>
              <a:buClr>
                <a:srgbClr val="000000"/>
              </a:buClr>
              <a:buSzPct val="30769"/>
              <a:buBlip>
                <a:blip r:embed="rId2"/>
              </a:buBlip>
              <a:defRPr sz="1800"/>
            </a:pPr>
            <a:r>
              <a:rPr sz="2054"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rPr>
              <a:t>Launch</a:t>
            </a:r>
          </a:p>
          <a:p>
            <a:pPr marL="504994" lvl="0" indent="-304334" defTabSz="321056">
              <a:spcBef>
                <a:spcPts val="900"/>
              </a:spcBef>
              <a:buClr>
                <a:srgbClr val="000000"/>
              </a:buClr>
              <a:buSzPct val="26666"/>
              <a:buBlip>
                <a:blip r:embed="rId2"/>
              </a:buBlip>
              <a:defRPr sz="1800"/>
            </a:pPr>
            <a:r>
              <a:rPr sz="2054"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rPr>
              <a:t>Evaluate</a:t>
            </a:r>
            <a:endParaRPr sz="1896">
              <a:latin typeface="Apple SD 산돌고딕 Neo 일반체"/>
              <a:ea typeface="Apple SD 산돌고딕 Neo 일반체"/>
              <a:cs typeface="Apple SD 산돌고딕 Neo 일반체"/>
              <a:sym typeface="Apple SD 산돌고딕 Neo 일반체"/>
            </a:endParaRPr>
          </a:p>
          <a:p>
            <a:pPr marL="504994" lvl="0" indent="-304334" defTabSz="321056">
              <a:spcBef>
                <a:spcPts val="900"/>
              </a:spcBef>
              <a:buClr>
                <a:srgbClr val="000000"/>
              </a:buClr>
              <a:buSzPct val="26666"/>
              <a:buBlip>
                <a:blip r:embed="rId2"/>
              </a:buBlip>
              <a:defRPr sz="1800"/>
            </a:pPr>
            <a:r>
              <a:rPr sz="2054"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rPr>
              <a:t>Cost Savings</a:t>
            </a:r>
          </a:p>
        </p:txBody>
      </p:sp>
      <p:pic>
        <p:nvPicPr>
          <p:cNvPr id="64" name="Screen Shot 2014-03-26 at 1.32.11 PM.png"/>
          <p:cNvPicPr/>
          <p:nvPr/>
        </p:nvPicPr>
        <p:blipFill>
          <a:blip r:embed="rId3" cstate="print">
            <a:alphaModFix amt="5000"/>
            <a:extLst/>
          </a:blip>
          <a:stretch>
            <a:fillRect/>
          </a:stretch>
        </p:blipFill>
        <p:spPr>
          <a:xfrm>
            <a:off x="1549400" y="-279400"/>
            <a:ext cx="6045200" cy="2008567"/>
          </a:xfrm>
          <a:prstGeom prst="rect">
            <a:avLst/>
          </a:prstGeom>
          <a:ln w="12700">
            <a:miter lim="400000"/>
          </a:ln>
        </p:spPr>
      </p:pic>
      <p:sp>
        <p:nvSpPr>
          <p:cNvPr id="65" name="Shape 65"/>
          <p:cNvSpPr/>
          <p:nvPr/>
        </p:nvSpPr>
        <p:spPr>
          <a:xfrm>
            <a:off x="101600" y="673100"/>
            <a:ext cx="3632200" cy="749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8100" tIns="38100" rIns="38100" bIns="38100" anchor="ctr">
            <a:spAutoFit/>
          </a:bodyPr>
          <a:lstStyle>
            <a:lvl1pPr algn="l">
              <a:defRPr sz="4400" b="1"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defRPr>
            </a:lvl1pPr>
          </a:lstStyle>
          <a:p>
            <a:pPr lvl="0">
              <a:defRPr sz="1800" b="0"/>
            </a:pPr>
            <a:r>
              <a:rPr sz="4400" dirty="0"/>
              <a:t>AGENDA</a:t>
            </a:r>
          </a:p>
        </p:txBody>
      </p:sp>
      <p:sp>
        <p:nvSpPr>
          <p:cNvPr id="66" name="Shape 66"/>
          <p:cNvSpPr/>
          <p:nvPr/>
        </p:nvSpPr>
        <p:spPr>
          <a:xfrm>
            <a:off x="127000" y="1460500"/>
            <a:ext cx="8839200" cy="254000"/>
          </a:xfrm>
          <a:prstGeom prst="rightArrow">
            <a:avLst>
              <a:gd name="adj1" fmla="val 50000"/>
              <a:gd name="adj2" fmla="val 145000"/>
            </a:avLst>
          </a:prstGeom>
          <a:gradFill>
            <a:gsLst>
              <a:gs pos="0">
                <a:srgbClr val="FF2600">
                  <a:alpha val="88000"/>
                </a:srgbClr>
              </a:gs>
              <a:gs pos="100000">
                <a:srgbClr val="531B93">
                  <a:alpha val="88000"/>
                </a:srgbClr>
              </a:gs>
            </a:gsLst>
          </a:gradFill>
          <a:ln w="12700">
            <a:miter lim="400000"/>
          </a:ln>
          <a:effectLst>
            <a:outerShdw blurRad="76200" dist="12700" dir="5220000" rotWithShape="0">
              <a:srgbClr val="919191">
                <a:alpha val="91000"/>
              </a:srgbClr>
            </a:outerShdw>
          </a:effectLst>
        </p:spPr>
        <p:txBody>
          <a:bodyPr lIns="38100" tIns="38100" rIns="38100" bIns="38100" anchor="ctr"/>
          <a:lstStyle/>
          <a:p>
            <a:pPr lvl="0">
              <a:defRPr sz="2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8" name="Shape 6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>
            <a:lvl1pPr>
              <a:defRPr sz="1400">
                <a:solidFill>
                  <a:srgbClr val="797979"/>
                </a:solidFill>
                <a:uFill>
                  <a:solidFill>
                    <a:srgbClr val="797979"/>
                  </a:solidFill>
                </a:uFill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fld id="{86CB4B4D-7CA3-9044-876B-883B54F8677D}" type="slidenum">
              <a:rPr sz="1400">
                <a:solidFill>
                  <a:srgbClr val="797979"/>
                </a:solidFill>
                <a:uFill>
                  <a:solidFill>
                    <a:srgbClr val="797979"/>
                  </a:solidFill>
                </a:uFill>
              </a:rPr>
              <a:pPr lvl="0">
                <a:defRPr sz="1800">
                  <a:solidFill>
                    <a:srgbClr val="000000"/>
                  </a:solidFill>
                  <a:uFillTx/>
                </a:defRPr>
              </a:pPr>
              <a:t>2</a:t>
            </a:fld>
            <a:endParaRPr sz="1400">
              <a:solidFill>
                <a:srgbClr val="797979"/>
              </a:solidFill>
              <a:uFill>
                <a:solidFill>
                  <a:srgbClr val="797979"/>
                </a:solidFill>
              </a:uFill>
            </a:endParaRPr>
          </a:p>
        </p:txBody>
      </p:sp>
      <p:pic>
        <p:nvPicPr>
          <p:cNvPr id="1026" name="Picture 2" descr="C:\Users\mjb1753\Pictures\FedEx Truck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223760" y="6035040"/>
            <a:ext cx="1828800" cy="750888"/>
          </a:xfrm>
          <a:prstGeom prst="rect">
            <a:avLst/>
          </a:prstGeom>
          <a:noFill/>
        </p:spPr>
      </p:pic>
    </p:spTree>
  </p:cSld>
  <p:clrMapOvr>
    <a:masterClrMapping/>
  </p:clrMapOvr>
  <p:transition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/>
          <p:nvPr/>
        </p:nvSpPr>
        <p:spPr>
          <a:xfrm>
            <a:off x="101600" y="673100"/>
            <a:ext cx="7670800" cy="749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8100" tIns="38100" rIns="38100" bIns="38100" anchor="ctr">
            <a:spAutoFit/>
          </a:bodyPr>
          <a:lstStyle>
            <a:lvl1pPr algn="l">
              <a:defRPr sz="4400" b="1"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defRPr>
            </a:lvl1pPr>
          </a:lstStyle>
          <a:p>
            <a:pPr lvl="0">
              <a:defRPr sz="1800" b="0"/>
            </a:pPr>
            <a:r>
              <a:rPr sz="4400" dirty="0"/>
              <a:t>Executive Summary</a:t>
            </a:r>
          </a:p>
        </p:txBody>
      </p:sp>
      <p:sp>
        <p:nvSpPr>
          <p:cNvPr id="71" name="Shape 71"/>
          <p:cNvSpPr/>
          <p:nvPr/>
        </p:nvSpPr>
        <p:spPr>
          <a:xfrm>
            <a:off x="1479636" y="5454650"/>
            <a:ext cx="6121401" cy="952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ctr">
            <a:spAutoFit/>
          </a:bodyPr>
          <a:lstStyle>
            <a:lvl1pPr>
              <a:defRPr sz="1900">
                <a:solidFill>
                  <a:srgbClr val="001E57"/>
                </a:solidFill>
                <a:latin typeface="Apple SD 산돌고딕 Neo 강한 볼드체"/>
                <a:ea typeface="Apple SD 산돌고딕 Neo 강한 볼드체"/>
                <a:cs typeface="Apple SD 산돌고딕 Neo 강한 볼드체"/>
                <a:sym typeface="Apple SD 산돌고딕 Neo 강한 볼드체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900">
                <a:solidFill>
                  <a:srgbClr val="001E57"/>
                </a:solidFill>
              </a:rPr>
              <a:t>After 90 days, the SOEA has seen a 42.2% improvement in Last to Clear charge reduction during peak exception time periods</a:t>
            </a:r>
          </a:p>
        </p:txBody>
      </p:sp>
      <p:pic>
        <p:nvPicPr>
          <p:cNvPr id="72" name="Screen Shot 2014-03-26 at 1.32.11 PM.png"/>
          <p:cNvPicPr/>
          <p:nvPr/>
        </p:nvPicPr>
        <p:blipFill>
          <a:blip r:embed="rId2" cstate="print">
            <a:alphaModFix amt="5000"/>
            <a:extLst/>
          </a:blip>
          <a:stretch>
            <a:fillRect/>
          </a:stretch>
        </p:blipFill>
        <p:spPr>
          <a:xfrm>
            <a:off x="1549400" y="-279400"/>
            <a:ext cx="6045200" cy="2008567"/>
          </a:xfrm>
          <a:prstGeom prst="rect">
            <a:avLst/>
          </a:prstGeom>
          <a:ln w="12700">
            <a:miter lim="400000"/>
          </a:ln>
        </p:spPr>
      </p:pic>
      <p:sp>
        <p:nvSpPr>
          <p:cNvPr id="74" name="Shape 74"/>
          <p:cNvSpPr/>
          <p:nvPr/>
        </p:nvSpPr>
        <p:spPr>
          <a:xfrm>
            <a:off x="127000" y="1460500"/>
            <a:ext cx="8839200" cy="254000"/>
          </a:xfrm>
          <a:prstGeom prst="rightArrow">
            <a:avLst>
              <a:gd name="adj1" fmla="val 50000"/>
              <a:gd name="adj2" fmla="val 145000"/>
            </a:avLst>
          </a:prstGeom>
          <a:gradFill>
            <a:gsLst>
              <a:gs pos="0">
                <a:srgbClr val="FF2600">
                  <a:alpha val="88000"/>
                </a:srgbClr>
              </a:gs>
              <a:gs pos="100000">
                <a:srgbClr val="531B93">
                  <a:alpha val="88000"/>
                </a:srgbClr>
              </a:gs>
            </a:gsLst>
            <a:lin ang="1200000"/>
          </a:gradFill>
          <a:ln w="12700">
            <a:miter lim="400000"/>
          </a:ln>
          <a:effectLst>
            <a:outerShdw blurRad="76200" dist="12700" dir="5220000" rotWithShape="0">
              <a:srgbClr val="919191">
                <a:alpha val="91000"/>
              </a:srgbClr>
            </a:outerShdw>
          </a:effectLst>
        </p:spPr>
        <p:txBody>
          <a:bodyPr lIns="38100" tIns="38100" rIns="38100" bIns="38100" anchor="ctr"/>
          <a:lstStyle/>
          <a:p>
            <a:pPr lvl="0">
              <a:defRPr sz="2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grpSp>
        <p:nvGrpSpPr>
          <p:cNvPr id="78" name="Group 78"/>
          <p:cNvGrpSpPr/>
          <p:nvPr/>
        </p:nvGrpSpPr>
        <p:grpSpPr>
          <a:xfrm>
            <a:off x="177800" y="1968500"/>
            <a:ext cx="8775700" cy="1104900"/>
            <a:chOff x="0" y="0"/>
            <a:chExt cx="8775700" cy="1104900"/>
          </a:xfrm>
        </p:grpSpPr>
        <p:sp>
          <p:nvSpPr>
            <p:cNvPr id="75" name="Shape 75"/>
            <p:cNvSpPr/>
            <p:nvPr/>
          </p:nvSpPr>
          <p:spPr>
            <a:xfrm>
              <a:off x="0" y="0"/>
              <a:ext cx="8775700" cy="1104900"/>
            </a:xfrm>
            <a:prstGeom prst="rect">
              <a:avLst/>
            </a:prstGeom>
            <a:gradFill flip="none" rotWithShape="1">
              <a:gsLst>
                <a:gs pos="0">
                  <a:srgbClr val="FFFFFF">
                    <a:alpha val="75000"/>
                  </a:srgbClr>
                </a:gs>
                <a:gs pos="100000">
                  <a:srgbClr val="531B93">
                    <a:alpha val="75000"/>
                  </a:srgbClr>
                </a:gs>
              </a:gsLst>
              <a:lin ang="0" scaled="0"/>
            </a:gradFill>
            <a:ln w="12700" cap="flat">
              <a:solidFill>
                <a:srgbClr val="000000">
                  <a:alpha val="75000"/>
                </a:srgbClr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defRPr sz="2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6" name="Shape 76"/>
            <p:cNvSpPr/>
            <p:nvPr/>
          </p:nvSpPr>
          <p:spPr>
            <a:xfrm>
              <a:off x="650558" y="215900"/>
              <a:ext cx="1930401" cy="660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8100" tIns="38100" rIns="38100" bIns="38100" numCol="1" anchor="ctr">
              <a:spAutoFit/>
            </a:bodyPr>
            <a:lstStyle>
              <a:lvl1pPr>
                <a:defRPr sz="1900" b="1">
                  <a:latin typeface="Apple SD 산돌고딕 Neo 세미볼드체"/>
                  <a:ea typeface="Apple SD 산돌고딕 Neo 세미볼드체"/>
                  <a:cs typeface="Apple SD 산돌고딕 Neo 세미볼드체"/>
                  <a:sym typeface="Apple SD 산돌고딕 Neo 세미볼드체"/>
                </a:defRPr>
              </a:lvl1pPr>
            </a:lstStyle>
            <a:p>
              <a:pPr lvl="0">
                <a:defRPr sz="1800" b="0"/>
              </a:pPr>
              <a:r>
                <a:rPr sz="1900" b="1"/>
                <a:t>Opportunity for the QAT</a:t>
              </a:r>
            </a:p>
          </p:txBody>
        </p:sp>
        <p:sp>
          <p:nvSpPr>
            <p:cNvPr id="77" name="Shape 77"/>
            <p:cNvSpPr/>
            <p:nvPr/>
          </p:nvSpPr>
          <p:spPr>
            <a:xfrm>
              <a:off x="3403600" y="63500"/>
              <a:ext cx="5308600" cy="977900"/>
            </a:xfrm>
            <a:prstGeom prst="rect">
              <a:avLst/>
            </a:prstGeom>
            <a:solidFill>
              <a:srgbClr val="EBEBEB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>
              <a:outerShdw blurRad="63500" dist="50800" dir="3600000" rotWithShape="0">
                <a:srgbClr val="000000">
                  <a:alpha val="90999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8100" tIns="38100" rIns="38100" bIns="38100" numCol="1" anchor="ctr">
              <a:noAutofit/>
            </a:bodyPr>
            <a:lstStyle>
              <a:lvl1pPr>
                <a:defRPr sz="1600" b="1">
                  <a:latin typeface="Apple SD 산돌고딕 Neo 세미볼드체"/>
                  <a:ea typeface="Apple SD 산돌고딕 Neo 세미볼드체"/>
                  <a:cs typeface="Apple SD 산돌고딕 Neo 세미볼드체"/>
                  <a:sym typeface="Apple SD 산돌고딕 Neo 세미볼드체"/>
                </a:defRPr>
              </a:lvl1pPr>
            </a:lstStyle>
            <a:p>
              <a:pPr lvl="0">
                <a:defRPr sz="1800" b="0"/>
              </a:pPr>
              <a:r>
                <a:rPr sz="1600" b="1"/>
                <a:t>Improving our customers’ experience by reducing damaged deliveries, highlighting opportunities with Last to Clear data</a:t>
              </a:r>
            </a:p>
          </p:txBody>
        </p:sp>
      </p:grpSp>
      <p:grpSp>
        <p:nvGrpSpPr>
          <p:cNvPr id="82" name="Group 82"/>
          <p:cNvGrpSpPr/>
          <p:nvPr/>
        </p:nvGrpSpPr>
        <p:grpSpPr>
          <a:xfrm>
            <a:off x="177800" y="3111500"/>
            <a:ext cx="8775700" cy="1104900"/>
            <a:chOff x="0" y="0"/>
            <a:chExt cx="8775700" cy="1104900"/>
          </a:xfrm>
        </p:grpSpPr>
        <p:sp>
          <p:nvSpPr>
            <p:cNvPr id="79" name="Shape 79"/>
            <p:cNvSpPr/>
            <p:nvPr/>
          </p:nvSpPr>
          <p:spPr>
            <a:xfrm>
              <a:off x="0" y="0"/>
              <a:ext cx="8775700" cy="1104900"/>
            </a:xfrm>
            <a:prstGeom prst="rect">
              <a:avLst/>
            </a:prstGeom>
            <a:gradFill flip="none" rotWithShape="1">
              <a:gsLst>
                <a:gs pos="0">
                  <a:srgbClr val="FFFFFF">
                    <a:alpha val="75000"/>
                  </a:srgbClr>
                </a:gs>
                <a:gs pos="100000">
                  <a:srgbClr val="531B93">
                    <a:alpha val="75000"/>
                  </a:srgbClr>
                </a:gs>
              </a:gsLst>
              <a:lin ang="0" scaled="0"/>
            </a:gradFill>
            <a:ln w="12700" cap="flat">
              <a:solidFill>
                <a:srgbClr val="000000">
                  <a:alpha val="75000"/>
                </a:srgbClr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defRPr sz="2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80" name="Shape 80"/>
            <p:cNvSpPr/>
            <p:nvPr/>
          </p:nvSpPr>
          <p:spPr>
            <a:xfrm>
              <a:off x="743557" y="215900"/>
              <a:ext cx="1714501" cy="660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8100" tIns="38100" rIns="38100" bIns="38100" numCol="1" anchor="ctr">
              <a:spAutoFit/>
            </a:bodyPr>
            <a:lstStyle>
              <a:lvl1pPr>
                <a:defRPr sz="1900" b="1">
                  <a:latin typeface="Apple SD 산돌고딕 Neo 세미볼드체"/>
                  <a:ea typeface="Apple SD 산돌고딕 Neo 세미볼드체"/>
                  <a:cs typeface="Apple SD 산돌고딕 Neo 세미볼드체"/>
                  <a:sym typeface="Apple SD 산돌고딕 Neo 세미볼드체"/>
                </a:defRPr>
              </a:lvl1pPr>
            </a:lstStyle>
            <a:p>
              <a:pPr lvl="0">
                <a:defRPr sz="1800" b="0"/>
              </a:pPr>
              <a:r>
                <a:rPr sz="1900" b="1"/>
                <a:t>Root Cause Analysis Used</a:t>
              </a:r>
            </a:p>
          </p:txBody>
        </p:sp>
        <p:sp>
          <p:nvSpPr>
            <p:cNvPr id="81" name="Shape 81"/>
            <p:cNvSpPr/>
            <p:nvPr/>
          </p:nvSpPr>
          <p:spPr>
            <a:xfrm>
              <a:off x="3403600" y="50800"/>
              <a:ext cx="5308600" cy="977900"/>
            </a:xfrm>
            <a:prstGeom prst="rect">
              <a:avLst/>
            </a:prstGeom>
            <a:blipFill rotWithShape="1">
              <a:blip r:embed="rId3" cstate="print"/>
              <a:srcRect/>
              <a:tile tx="0" ty="0" sx="100000" sy="100000" flip="none" algn="tl"/>
            </a:blipFill>
            <a:ln w="12700" cap="flat">
              <a:solidFill>
                <a:srgbClr val="000000"/>
              </a:solidFill>
              <a:prstDash val="solid"/>
              <a:miter lim="400000"/>
            </a:ln>
            <a:effectLst>
              <a:outerShdw blurRad="63500" dist="50800" dir="3600000" rotWithShape="0">
                <a:srgbClr val="000000">
                  <a:alpha val="90999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8100" tIns="38100" rIns="38100" bIns="38100" numCol="1" anchor="ctr">
              <a:noAutofit/>
            </a:bodyPr>
            <a:lstStyle>
              <a:lvl1pPr>
                <a:defRPr sz="1600" b="1">
                  <a:latin typeface="Apple SD 산돌고딕 Neo 세미볼드체"/>
                  <a:ea typeface="Apple SD 산돌고딕 Neo 세미볼드체"/>
                  <a:cs typeface="Apple SD 산돌고딕 Neo 세미볼드체"/>
                  <a:sym typeface="Apple SD 산돌고딕 Neo 세미볼드체"/>
                </a:defRPr>
              </a:lvl1pPr>
            </a:lstStyle>
            <a:p>
              <a:pPr lvl="0">
                <a:defRPr sz="1800" b="0"/>
              </a:pPr>
              <a:r>
                <a:rPr sz="1600" b="1"/>
                <a:t>Last to Clear “Fish Finder” damaged delivery exception data was used to determine root causes at the top exception-charged locations</a:t>
              </a:r>
            </a:p>
          </p:txBody>
        </p:sp>
      </p:grpSp>
      <p:grpSp>
        <p:nvGrpSpPr>
          <p:cNvPr id="86" name="Group 86"/>
          <p:cNvGrpSpPr/>
          <p:nvPr/>
        </p:nvGrpSpPr>
        <p:grpSpPr>
          <a:xfrm>
            <a:off x="177800" y="4279900"/>
            <a:ext cx="8775700" cy="1104900"/>
            <a:chOff x="0" y="0"/>
            <a:chExt cx="8775700" cy="1104900"/>
          </a:xfrm>
        </p:grpSpPr>
        <p:sp>
          <p:nvSpPr>
            <p:cNvPr id="83" name="Shape 83"/>
            <p:cNvSpPr/>
            <p:nvPr/>
          </p:nvSpPr>
          <p:spPr>
            <a:xfrm>
              <a:off x="0" y="0"/>
              <a:ext cx="8775700" cy="1104900"/>
            </a:xfrm>
            <a:prstGeom prst="rect">
              <a:avLst/>
            </a:prstGeom>
            <a:gradFill flip="none" rotWithShape="1">
              <a:gsLst>
                <a:gs pos="0">
                  <a:srgbClr val="FFFFFF">
                    <a:alpha val="75000"/>
                  </a:srgbClr>
                </a:gs>
                <a:gs pos="100000">
                  <a:srgbClr val="531B93">
                    <a:alpha val="75000"/>
                  </a:srgbClr>
                </a:gs>
              </a:gsLst>
              <a:lin ang="0" scaled="0"/>
            </a:gradFill>
            <a:ln w="12700" cap="flat">
              <a:solidFill>
                <a:srgbClr val="000000">
                  <a:alpha val="75000"/>
                </a:srgbClr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defRPr sz="26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84" name="Shape 84"/>
            <p:cNvSpPr/>
            <p:nvPr/>
          </p:nvSpPr>
          <p:spPr>
            <a:xfrm>
              <a:off x="306709" y="241300"/>
              <a:ext cx="2603501" cy="609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8100" tIns="38100" rIns="38100" bIns="38100" numCol="1" anchor="ctr">
              <a:spAutoFit/>
            </a:bodyPr>
            <a:lstStyle>
              <a:lvl1pPr>
                <a:defRPr sz="1800" b="1">
                  <a:latin typeface="Apple SD 산돌고딕 Neo 세미볼드체"/>
                  <a:ea typeface="Apple SD 산돌고딕 Neo 세미볼드체"/>
                  <a:cs typeface="Apple SD 산돌고딕 Neo 세미볼드체"/>
                  <a:sym typeface="Apple SD 산돌고딕 Neo 세미볼드체"/>
                </a:defRPr>
              </a:lvl1pPr>
            </a:lstStyle>
            <a:p>
              <a:pPr lvl="0">
                <a:defRPr b="0"/>
              </a:pPr>
              <a:r>
                <a:rPr b="1"/>
                <a:t>Solution Developed and Implemented</a:t>
              </a:r>
            </a:p>
          </p:txBody>
        </p:sp>
        <p:sp>
          <p:nvSpPr>
            <p:cNvPr id="85" name="Shape 85"/>
            <p:cNvSpPr/>
            <p:nvPr/>
          </p:nvSpPr>
          <p:spPr>
            <a:xfrm>
              <a:off x="3403600" y="50800"/>
              <a:ext cx="5308600" cy="977900"/>
            </a:xfrm>
            <a:prstGeom prst="rect">
              <a:avLst/>
            </a:prstGeom>
            <a:blipFill rotWithShape="1">
              <a:blip r:embed="rId3" cstate="print"/>
              <a:srcRect/>
              <a:tile tx="0" ty="0" sx="100000" sy="100000" flip="none" algn="tl"/>
            </a:blipFill>
            <a:ln w="12700" cap="flat">
              <a:solidFill>
                <a:srgbClr val="000000"/>
              </a:solidFill>
              <a:prstDash val="solid"/>
              <a:miter lim="400000"/>
            </a:ln>
            <a:effectLst>
              <a:outerShdw blurRad="63500" dist="50800" dir="3600000" rotWithShape="0">
                <a:srgbClr val="000000">
                  <a:alpha val="90999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8100" tIns="38100" rIns="38100" bIns="38100" numCol="1" anchor="ctr">
              <a:noAutofit/>
            </a:bodyPr>
            <a:lstStyle>
              <a:lvl1pPr>
                <a:defRPr sz="1600" b="1">
                  <a:latin typeface="Apple SD 산돌고딕 Neo 세미볼드체"/>
                  <a:ea typeface="Apple SD 산돌고딕 Neo 세미볼드체"/>
                  <a:cs typeface="Apple SD 산돌고딕 Neo 세미볼드체"/>
                  <a:sym typeface="Apple SD 산돌고딕 Neo 세미볼드체"/>
                </a:defRPr>
              </a:lvl1pPr>
            </a:lstStyle>
            <a:p>
              <a:pPr lvl="0">
                <a:defRPr sz="1800" b="0"/>
              </a:pPr>
              <a:r>
                <a:rPr sz="1600" b="1"/>
                <a:t>We utilized time-specific data to isolate opportunities and partnered with operations teams to adjust freight handling practices</a:t>
              </a:r>
            </a:p>
          </p:txBody>
        </p:sp>
      </p:grpSp>
      <p:sp>
        <p:nvSpPr>
          <p:cNvPr id="87" name="Shape 8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>
            <a:lvl1pPr>
              <a:defRPr sz="1400">
                <a:solidFill>
                  <a:srgbClr val="797979"/>
                </a:solidFill>
                <a:uFill>
                  <a:solidFill>
                    <a:srgbClr val="797979"/>
                  </a:solidFill>
                </a:uFill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fld id="{86CB4B4D-7CA3-9044-876B-883B54F8677D}" type="slidenum">
              <a:rPr sz="1400">
                <a:solidFill>
                  <a:srgbClr val="797979"/>
                </a:solidFill>
                <a:uFill>
                  <a:solidFill>
                    <a:srgbClr val="797979"/>
                  </a:solidFill>
                </a:uFill>
              </a:rPr>
              <a:pPr lvl="0">
                <a:defRPr sz="1800">
                  <a:solidFill>
                    <a:srgbClr val="000000"/>
                  </a:solidFill>
                  <a:uFillTx/>
                </a:defRPr>
              </a:pPr>
              <a:t>3</a:t>
            </a:fld>
            <a:endParaRPr sz="1400">
              <a:solidFill>
                <a:srgbClr val="797979"/>
              </a:solidFill>
              <a:uFill>
                <a:solidFill>
                  <a:srgbClr val="797979"/>
                </a:solidFill>
              </a:uFill>
            </a:endParaRPr>
          </a:p>
        </p:txBody>
      </p:sp>
      <p:pic>
        <p:nvPicPr>
          <p:cNvPr id="20" name="Picture 2" descr="C:\Users\mjb1753\Pictures\FedEx Truck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223760" y="6035040"/>
            <a:ext cx="1828800" cy="750888"/>
          </a:xfrm>
          <a:prstGeom prst="rect">
            <a:avLst/>
          </a:prstGeom>
          <a:noFill/>
        </p:spPr>
      </p:pic>
    </p:spTree>
  </p:cSld>
  <p:clrMapOvr>
    <a:masterClrMapping/>
  </p:clrMapOvr>
  <p:transition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/>
          <p:nvPr/>
        </p:nvSpPr>
        <p:spPr>
          <a:xfrm>
            <a:off x="101600" y="673100"/>
            <a:ext cx="6134100" cy="749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ctr">
            <a:spAutoFit/>
          </a:bodyPr>
          <a:lstStyle>
            <a:lvl1pPr algn="l">
              <a:defRPr sz="4400" b="1"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defRPr>
            </a:lvl1pPr>
          </a:lstStyle>
          <a:p>
            <a:pPr lvl="0">
              <a:defRPr sz="1800" b="0"/>
            </a:pPr>
            <a:r>
              <a:rPr sz="4400" b="0" dirty="0"/>
              <a:t>Opportunity Statement</a:t>
            </a:r>
          </a:p>
        </p:txBody>
      </p:sp>
      <p:sp>
        <p:nvSpPr>
          <p:cNvPr id="90" name="Shape 90"/>
          <p:cNvSpPr/>
          <p:nvPr/>
        </p:nvSpPr>
        <p:spPr>
          <a:xfrm>
            <a:off x="612464" y="1974850"/>
            <a:ext cx="7556501" cy="952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ctr">
            <a:spAutoFit/>
          </a:bodyPr>
          <a:lstStyle>
            <a:lvl1pPr>
              <a:defRPr sz="1900" b="1">
                <a:solidFill>
                  <a:srgbClr val="011993"/>
                </a:solidFill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1900" b="0" dirty="0">
                <a:solidFill>
                  <a:srgbClr val="011993"/>
                </a:solidFill>
              </a:rPr>
              <a:t>Identify peak times when freight damage occurs, in order to couple work method coaching with operational adjustments to reduce overall damaged delivery exceptions</a:t>
            </a:r>
          </a:p>
        </p:txBody>
      </p:sp>
      <p:pic>
        <p:nvPicPr>
          <p:cNvPr id="91" name="Picture 90"/>
          <p:cNvPicPr/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412750" y="4083050"/>
            <a:ext cx="2476500" cy="1701800"/>
          </a:xfrm>
          <a:prstGeom prst="rect">
            <a:avLst/>
          </a:prstGeom>
          <a:effectLst>
            <a:outerShdw blurRad="63500" dist="139700" dir="3600000" rotWithShape="0">
              <a:srgbClr val="000000">
                <a:alpha val="90999"/>
              </a:srgbClr>
            </a:outerShdw>
          </a:effectLst>
        </p:spPr>
      </p:pic>
      <p:pic>
        <p:nvPicPr>
          <p:cNvPr id="92" name="Picture 91"/>
          <p:cNvPicPr/>
          <p:nvPr/>
        </p:nvPicPr>
        <p:blipFill>
          <a:blip r:embed="rId3" cstate="print">
            <a:extLst/>
          </a:blip>
          <a:stretch>
            <a:fillRect/>
          </a:stretch>
        </p:blipFill>
        <p:spPr>
          <a:xfrm>
            <a:off x="3143250" y="4083050"/>
            <a:ext cx="2476500" cy="1701800"/>
          </a:xfrm>
          <a:prstGeom prst="rect">
            <a:avLst/>
          </a:prstGeom>
          <a:effectLst>
            <a:outerShdw blurRad="63500" dist="139700" dir="3600000" rotWithShape="0">
              <a:srgbClr val="000000">
                <a:alpha val="90999"/>
              </a:srgbClr>
            </a:outerShdw>
          </a:effectLst>
        </p:spPr>
      </p:pic>
      <p:pic>
        <p:nvPicPr>
          <p:cNvPr id="93" name="Picture 92"/>
          <p:cNvPicPr/>
          <p:nvPr/>
        </p:nvPicPr>
        <p:blipFill>
          <a:blip r:embed="rId4" cstate="print">
            <a:extLst/>
          </a:blip>
          <a:stretch>
            <a:fillRect/>
          </a:stretch>
        </p:blipFill>
        <p:spPr>
          <a:xfrm>
            <a:off x="5873750" y="4083050"/>
            <a:ext cx="2476500" cy="1701800"/>
          </a:xfrm>
          <a:prstGeom prst="rect">
            <a:avLst/>
          </a:prstGeom>
          <a:effectLst>
            <a:outerShdw blurRad="63500" dist="139700" dir="3600000" rotWithShape="0">
              <a:srgbClr val="000000">
                <a:alpha val="90999"/>
              </a:srgbClr>
            </a:outerShdw>
          </a:effectLst>
        </p:spPr>
      </p:pic>
      <p:sp>
        <p:nvSpPr>
          <p:cNvPr id="94" name="Shape 94"/>
          <p:cNvSpPr/>
          <p:nvPr/>
        </p:nvSpPr>
        <p:spPr>
          <a:xfrm>
            <a:off x="929530" y="3181350"/>
            <a:ext cx="1447801" cy="825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ctr">
            <a:spAutoFit/>
          </a:bodyPr>
          <a:lstStyle>
            <a:lvl1pPr>
              <a:defRPr sz="2400">
                <a:solidFill>
                  <a:srgbClr val="941100"/>
                </a:solidFill>
                <a:latin typeface="Apple SD 산돌고딕 Neo 강한 볼드체"/>
                <a:ea typeface="Apple SD 산돌고딕 Neo 강한 볼드체"/>
                <a:cs typeface="Apple SD 산돌고딕 Neo 강한 볼드체"/>
                <a:sym typeface="Apple SD 산돌고딕 Neo 강한 볼드체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941100"/>
                </a:solidFill>
              </a:rPr>
              <a:t>Current State</a:t>
            </a:r>
          </a:p>
        </p:txBody>
      </p:sp>
      <p:sp>
        <p:nvSpPr>
          <p:cNvPr id="95" name="Shape 95"/>
          <p:cNvSpPr/>
          <p:nvPr/>
        </p:nvSpPr>
        <p:spPr>
          <a:xfrm>
            <a:off x="3543300" y="3181350"/>
            <a:ext cx="1689100" cy="825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ctr">
            <a:spAutoFit/>
          </a:bodyPr>
          <a:lstStyle>
            <a:lvl1pPr>
              <a:defRPr sz="2400">
                <a:solidFill>
                  <a:srgbClr val="941100"/>
                </a:solidFill>
                <a:latin typeface="Apple SD 산돌고딕 Neo 강한 볼드체"/>
                <a:ea typeface="Apple SD 산돌고딕 Neo 강한 볼드체"/>
                <a:cs typeface="Apple SD 산돌고딕 Neo 강한 볼드체"/>
                <a:sym typeface="Apple SD 산돌고딕 Neo 강한 볼드체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941100"/>
                </a:solidFill>
              </a:rPr>
              <a:t>Impact of Problem</a:t>
            </a:r>
          </a:p>
        </p:txBody>
      </p:sp>
      <p:sp>
        <p:nvSpPr>
          <p:cNvPr id="96" name="Shape 96"/>
          <p:cNvSpPr/>
          <p:nvPr/>
        </p:nvSpPr>
        <p:spPr>
          <a:xfrm>
            <a:off x="6400800" y="3181350"/>
            <a:ext cx="1447800" cy="825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ctr">
            <a:spAutoFit/>
          </a:bodyPr>
          <a:lstStyle>
            <a:lvl1pPr>
              <a:defRPr sz="2400">
                <a:solidFill>
                  <a:srgbClr val="941100"/>
                </a:solidFill>
                <a:latin typeface="Apple SD 산돌고딕 Neo 강한 볼드체"/>
                <a:ea typeface="Apple SD 산돌고딕 Neo 강한 볼드체"/>
                <a:cs typeface="Apple SD 산돌고딕 Neo 강한 볼드체"/>
                <a:sym typeface="Apple SD 산돌고딕 Neo 강한 볼드체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941100"/>
                </a:solidFill>
              </a:rPr>
              <a:t>Desired State</a:t>
            </a:r>
          </a:p>
        </p:txBody>
      </p:sp>
      <p:pic>
        <p:nvPicPr>
          <p:cNvPr id="97" name="Screen Shot 2014-03-26 at 1.32.11 PM.png"/>
          <p:cNvPicPr/>
          <p:nvPr/>
        </p:nvPicPr>
        <p:blipFill>
          <a:blip r:embed="rId5" cstate="print">
            <a:alphaModFix amt="5000"/>
            <a:extLst/>
          </a:blip>
          <a:stretch>
            <a:fillRect/>
          </a:stretch>
        </p:blipFill>
        <p:spPr>
          <a:xfrm>
            <a:off x="1549400" y="-279400"/>
            <a:ext cx="6045200" cy="2008567"/>
          </a:xfrm>
          <a:prstGeom prst="rect">
            <a:avLst/>
          </a:prstGeom>
          <a:ln w="12700">
            <a:miter lim="400000"/>
          </a:ln>
        </p:spPr>
      </p:pic>
      <p:sp>
        <p:nvSpPr>
          <p:cNvPr id="99" name="Shape 99"/>
          <p:cNvSpPr/>
          <p:nvPr/>
        </p:nvSpPr>
        <p:spPr>
          <a:xfrm>
            <a:off x="127000" y="1460500"/>
            <a:ext cx="8839200" cy="254000"/>
          </a:xfrm>
          <a:prstGeom prst="rightArrow">
            <a:avLst>
              <a:gd name="adj1" fmla="val 50000"/>
              <a:gd name="adj2" fmla="val 145000"/>
            </a:avLst>
          </a:prstGeom>
          <a:gradFill>
            <a:gsLst>
              <a:gs pos="0">
                <a:srgbClr val="FF2600">
                  <a:alpha val="88000"/>
                </a:srgbClr>
              </a:gs>
              <a:gs pos="100000">
                <a:srgbClr val="531B93">
                  <a:alpha val="88000"/>
                </a:srgbClr>
              </a:gs>
            </a:gsLst>
            <a:lin ang="1200000"/>
          </a:gradFill>
          <a:ln w="12700">
            <a:miter lim="400000"/>
          </a:ln>
          <a:effectLst>
            <a:outerShdw blurRad="76200" dist="12700" dir="5220000" rotWithShape="0">
              <a:srgbClr val="919191">
                <a:alpha val="91000"/>
              </a:srgbClr>
            </a:outerShdw>
          </a:effectLst>
        </p:spPr>
        <p:txBody>
          <a:bodyPr lIns="38100" tIns="38100" rIns="38100" bIns="38100" anchor="ctr"/>
          <a:lstStyle/>
          <a:p>
            <a:pPr lvl="0">
              <a:defRPr sz="2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00" name="Shape 10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>
            <a:lvl1pPr>
              <a:defRPr sz="1400">
                <a:solidFill>
                  <a:srgbClr val="797979"/>
                </a:solidFill>
                <a:uFill>
                  <a:solidFill>
                    <a:srgbClr val="797979"/>
                  </a:solidFill>
                </a:uFill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fld id="{86CB4B4D-7CA3-9044-876B-883B54F8677D}" type="slidenum">
              <a:rPr sz="1400">
                <a:solidFill>
                  <a:srgbClr val="797979"/>
                </a:solidFill>
                <a:uFill>
                  <a:solidFill>
                    <a:srgbClr val="797979"/>
                  </a:solidFill>
                </a:uFill>
              </a:rPr>
              <a:pPr lvl="0">
                <a:defRPr sz="1800">
                  <a:solidFill>
                    <a:srgbClr val="000000"/>
                  </a:solidFill>
                  <a:uFillTx/>
                </a:defRPr>
              </a:pPr>
              <a:t>4</a:t>
            </a:fld>
            <a:endParaRPr sz="1400">
              <a:solidFill>
                <a:srgbClr val="797979"/>
              </a:solidFill>
              <a:uFill>
                <a:solidFill>
                  <a:srgbClr val="797979"/>
                </a:solidFill>
              </a:uFill>
            </a:endParaRPr>
          </a:p>
        </p:txBody>
      </p:sp>
      <p:pic>
        <p:nvPicPr>
          <p:cNvPr id="14" name="Picture 2" descr="C:\Users\mjb1753\Pictures\FedEx Truck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223760" y="6035040"/>
            <a:ext cx="1828800" cy="750888"/>
          </a:xfrm>
          <a:prstGeom prst="rect">
            <a:avLst/>
          </a:prstGeom>
          <a:noFill/>
        </p:spPr>
      </p:pic>
    </p:spTree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Screen Shot 2014-03-26 at 1.32.11 PM.png"/>
          <p:cNvPicPr/>
          <p:nvPr/>
        </p:nvPicPr>
        <p:blipFill>
          <a:blip r:embed="rId2" cstate="print">
            <a:alphaModFix amt="5000"/>
            <a:extLst/>
          </a:blip>
          <a:stretch>
            <a:fillRect/>
          </a:stretch>
        </p:blipFill>
        <p:spPr>
          <a:xfrm>
            <a:off x="1549400" y="-279400"/>
            <a:ext cx="6045200" cy="2008567"/>
          </a:xfrm>
          <a:prstGeom prst="rect">
            <a:avLst/>
          </a:prstGeom>
          <a:ln w="12700">
            <a:miter lim="400000"/>
          </a:ln>
        </p:spPr>
      </p:pic>
      <p:sp>
        <p:nvSpPr>
          <p:cNvPr id="104" name="Shape 104"/>
          <p:cNvSpPr/>
          <p:nvPr/>
        </p:nvSpPr>
        <p:spPr>
          <a:xfrm>
            <a:off x="127000" y="1460500"/>
            <a:ext cx="8839200" cy="254000"/>
          </a:xfrm>
          <a:prstGeom prst="rightArrow">
            <a:avLst>
              <a:gd name="adj1" fmla="val 50000"/>
              <a:gd name="adj2" fmla="val 145000"/>
            </a:avLst>
          </a:prstGeom>
          <a:gradFill>
            <a:gsLst>
              <a:gs pos="0">
                <a:srgbClr val="FF2600">
                  <a:alpha val="88000"/>
                </a:srgbClr>
              </a:gs>
              <a:gs pos="100000">
                <a:srgbClr val="531B93">
                  <a:alpha val="88000"/>
                </a:srgbClr>
              </a:gs>
            </a:gsLst>
            <a:lin ang="1200000"/>
          </a:gradFill>
          <a:ln w="12700">
            <a:miter lim="400000"/>
          </a:ln>
          <a:effectLst>
            <a:outerShdw blurRad="76200" dist="12700" dir="5220000" rotWithShape="0">
              <a:srgbClr val="919191">
                <a:alpha val="91000"/>
              </a:srgbClr>
            </a:outerShdw>
          </a:effectLst>
        </p:spPr>
        <p:txBody>
          <a:bodyPr lIns="38100" tIns="38100" rIns="38100" bIns="38100" anchor="ctr"/>
          <a:lstStyle/>
          <a:p>
            <a:pPr lvl="0">
              <a:defRPr sz="2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05" name="Shape 10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>
            <a:lvl1pPr>
              <a:defRPr sz="1400">
                <a:solidFill>
                  <a:srgbClr val="797979"/>
                </a:solidFill>
                <a:uFill>
                  <a:solidFill>
                    <a:srgbClr val="797979"/>
                  </a:solidFill>
                </a:uFill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fld id="{86CB4B4D-7CA3-9044-876B-883B54F8677D}" type="slidenum">
              <a:rPr sz="1400">
                <a:solidFill>
                  <a:srgbClr val="797979"/>
                </a:solidFill>
                <a:uFill>
                  <a:solidFill>
                    <a:srgbClr val="797979"/>
                  </a:solidFill>
                </a:uFill>
              </a:rPr>
              <a:pPr lvl="0">
                <a:defRPr sz="1800">
                  <a:solidFill>
                    <a:srgbClr val="000000"/>
                  </a:solidFill>
                  <a:uFillTx/>
                </a:defRPr>
              </a:pPr>
              <a:t>5</a:t>
            </a:fld>
            <a:endParaRPr sz="1400">
              <a:solidFill>
                <a:srgbClr val="797979"/>
              </a:solidFill>
              <a:uFill>
                <a:solidFill>
                  <a:srgbClr val="797979"/>
                </a:solidFill>
              </a:uFill>
            </a:endParaRPr>
          </a:p>
        </p:txBody>
      </p:sp>
      <p:sp>
        <p:nvSpPr>
          <p:cNvPr id="106" name="Shape 106"/>
          <p:cNvSpPr/>
          <p:nvPr/>
        </p:nvSpPr>
        <p:spPr>
          <a:xfrm>
            <a:off x="101600" y="673100"/>
            <a:ext cx="8293100" cy="749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ctr">
            <a:spAutoFit/>
          </a:bodyPr>
          <a:lstStyle/>
          <a:p>
            <a:pPr lvl="0" algn="l">
              <a:defRPr sz="1800"/>
            </a:pPr>
            <a:r>
              <a:rPr sz="4400" dirty="0"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rPr>
              <a:t>Team Engagement:</a:t>
            </a:r>
            <a:r>
              <a:rPr sz="2000" dirty="0"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rPr>
              <a:t> Subject Matter Experts</a:t>
            </a:r>
          </a:p>
        </p:txBody>
      </p:sp>
      <p:grpSp>
        <p:nvGrpSpPr>
          <p:cNvPr id="112" name="Group 112"/>
          <p:cNvGrpSpPr/>
          <p:nvPr/>
        </p:nvGrpSpPr>
        <p:grpSpPr>
          <a:xfrm>
            <a:off x="-191427" y="1970072"/>
            <a:ext cx="8973427" cy="4597403"/>
            <a:chOff x="0" y="324485"/>
            <a:chExt cx="8973426" cy="4597401"/>
          </a:xfrm>
        </p:grpSpPr>
        <p:pic>
          <p:nvPicPr>
            <p:cNvPr id="107" name="pasted-image-filtered.jpeg"/>
            <p:cNvPicPr/>
            <p:nvPr/>
          </p:nvPicPr>
          <p:blipFill>
            <a:blip r:embed="rId3" cstate="print">
              <a:extLst/>
            </a:blip>
            <a:stretch>
              <a:fillRect/>
            </a:stretch>
          </p:blipFill>
          <p:spPr>
            <a:xfrm rot="478434">
              <a:off x="2427043" y="324485"/>
              <a:ext cx="4998642" cy="4597401"/>
            </a:xfrm>
            <a:prstGeom prst="rect">
              <a:avLst/>
            </a:prstGeom>
            <a:ln w="25400" cap="flat">
              <a:noFill/>
              <a:miter lim="400000"/>
            </a:ln>
            <a:effectLst/>
          </p:spPr>
        </p:pic>
        <p:sp>
          <p:nvSpPr>
            <p:cNvPr id="108" name="Shape 108"/>
            <p:cNvSpPr/>
            <p:nvPr/>
          </p:nvSpPr>
          <p:spPr>
            <a:xfrm>
              <a:off x="6497954" y="530944"/>
              <a:ext cx="2381200" cy="77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lvl="0" algn="l">
                <a:defRPr sz="1800"/>
              </a:pPr>
              <a:r>
                <a:rPr sz="1600" b="1" dirty="0">
                  <a:solidFill>
                    <a:srgbClr val="002452"/>
                  </a:solidFill>
                  <a:latin typeface="Apple SD 산돌고딕 Neo 강한 볼드체"/>
                  <a:ea typeface="Apple SD 산돌고딕 Neo 강한 볼드체"/>
                  <a:cs typeface="Apple SD 산돌고딕 Neo 강한 볼드체"/>
                  <a:sym typeface="Apple SD 산돌고딕 Neo 강한 볼드체"/>
                </a:rPr>
                <a:t>Mike Benzy:</a:t>
              </a:r>
              <a:r>
                <a:rPr sz="1600" dirty="0">
                  <a:solidFill>
                    <a:srgbClr val="002452"/>
                  </a:solidFill>
                  <a:latin typeface="Apple SD 산돌고딕 Neo 강한 볼드체"/>
                  <a:ea typeface="Apple SD 산돌고딕 Neo 강한 볼드체"/>
                  <a:cs typeface="Apple SD 산돌고딕 Neo 강한 볼드체"/>
                  <a:sym typeface="Apple SD 산돌고딕 Neo 강한 볼드체"/>
                </a:rPr>
                <a:t> </a:t>
              </a:r>
            </a:p>
            <a:p>
              <a:pPr lvl="0" algn="l">
                <a:defRPr sz="1800"/>
              </a:pPr>
              <a:r>
                <a:rPr sz="1400" dirty="0">
                  <a:solidFill>
                    <a:srgbClr val="861001"/>
                  </a:solidFill>
                  <a:latin typeface="Apple SD 산돌고딕 Neo 옅은체"/>
                  <a:ea typeface="Apple SD 산돌고딕 Neo 옅은체"/>
                  <a:cs typeface="Apple SD 산돌고딕 Neo 옅은체"/>
                  <a:sym typeface="Apple SD 산돌고딕 Neo 옅은체"/>
                </a:rPr>
                <a:t>Data Interpretation </a:t>
              </a:r>
              <a:endParaRPr lang="en-US" sz="1400" dirty="0" smtClean="0">
                <a:solidFill>
                  <a:srgbClr val="861001"/>
                </a:solidFill>
                <a:latin typeface="Apple SD 산돌고딕 Neo 옅은체"/>
                <a:ea typeface="Apple SD 산돌고딕 Neo 옅은체"/>
                <a:cs typeface="Apple SD 산돌고딕 Neo 옅은체"/>
                <a:sym typeface="Apple SD 산돌고딕 Neo 옅은체"/>
              </a:endParaRPr>
            </a:p>
            <a:p>
              <a:pPr lvl="0" algn="l">
                <a:defRPr sz="1800"/>
              </a:pPr>
              <a:r>
                <a:rPr sz="1400" dirty="0" smtClean="0">
                  <a:solidFill>
                    <a:srgbClr val="861001"/>
                  </a:solidFill>
                  <a:latin typeface="Apple SD 산돌고딕 Neo 옅은체"/>
                  <a:ea typeface="Apple SD 산돌고딕 Neo 옅은체"/>
                  <a:cs typeface="Apple SD 산돌고딕 Neo 옅은체"/>
                  <a:sym typeface="Apple SD 산돌고딕 Neo 옅은체"/>
                </a:rPr>
                <a:t>Excel</a:t>
              </a:r>
              <a:endParaRPr sz="1400" dirty="0">
                <a:solidFill>
                  <a:srgbClr val="861001"/>
                </a:solidFill>
                <a:latin typeface="Apple SD 산돌고딕 Neo 옅은체"/>
                <a:ea typeface="Apple SD 산돌고딕 Neo 옅은체"/>
                <a:cs typeface="Apple SD 산돌고딕 Neo 옅은체"/>
                <a:sym typeface="Apple SD 산돌고딕 Neo 옅은체"/>
              </a:endParaRPr>
            </a:p>
          </p:txBody>
        </p:sp>
        <p:sp>
          <p:nvSpPr>
            <p:cNvPr id="109" name="Shape 109"/>
            <p:cNvSpPr/>
            <p:nvPr/>
          </p:nvSpPr>
          <p:spPr>
            <a:xfrm>
              <a:off x="173354" y="2891439"/>
              <a:ext cx="2381200" cy="81047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lvl="0" algn="r">
                <a:defRPr sz="1800"/>
              </a:pPr>
              <a:r>
                <a:rPr sz="1600" b="1" dirty="0">
                  <a:solidFill>
                    <a:srgbClr val="002452"/>
                  </a:solidFill>
                  <a:latin typeface="Apple SD 산돌고딕 Neo 강한 볼드체"/>
                  <a:ea typeface="Apple SD 산돌고딕 Neo 강한 볼드체"/>
                  <a:cs typeface="Apple SD 산돌고딕 Neo 강한 볼드체"/>
                  <a:sym typeface="Apple SD 산돌고딕 Neo 강한 볼드체"/>
                </a:rPr>
                <a:t>Ross Holcomb &amp; </a:t>
              </a:r>
              <a:endParaRPr lang="en-US" sz="1600" b="1" dirty="0" smtClean="0">
                <a:solidFill>
                  <a:srgbClr val="002452"/>
                </a:solidFill>
                <a:latin typeface="Apple SD 산돌고딕 Neo 강한 볼드체"/>
                <a:ea typeface="Apple SD 산돌고딕 Neo 강한 볼드체"/>
                <a:cs typeface="Apple SD 산돌고딕 Neo 강한 볼드체"/>
                <a:sym typeface="Apple SD 산돌고딕 Neo 강한 볼드체"/>
              </a:endParaRPr>
            </a:p>
            <a:p>
              <a:pPr lvl="0" algn="r">
                <a:defRPr sz="1800"/>
              </a:pPr>
              <a:r>
                <a:rPr sz="1600" b="1" dirty="0" smtClean="0">
                  <a:solidFill>
                    <a:srgbClr val="002452"/>
                  </a:solidFill>
                  <a:latin typeface="Apple SD 산돌고딕 Neo 강한 볼드체"/>
                  <a:ea typeface="Apple SD 산돌고딕 Neo 강한 볼드체"/>
                  <a:cs typeface="Apple SD 산돌고딕 Neo 강한 볼드체"/>
                  <a:sym typeface="Apple SD 산돌고딕 Neo 강한 볼드체"/>
                </a:rPr>
                <a:t>Mike </a:t>
              </a:r>
              <a:r>
                <a:rPr sz="1600" b="1" dirty="0">
                  <a:solidFill>
                    <a:srgbClr val="002452"/>
                  </a:solidFill>
                  <a:latin typeface="Apple SD 산돌고딕 Neo 강한 볼드체"/>
                  <a:ea typeface="Apple SD 산돌고딕 Neo 강한 볼드체"/>
                  <a:cs typeface="Apple SD 산돌고딕 Neo 강한 볼드체"/>
                  <a:sym typeface="Apple SD 산돌고딕 Neo 강한 볼드체"/>
                </a:rPr>
                <a:t>Jones:</a:t>
              </a:r>
            </a:p>
            <a:p>
              <a:pPr lvl="0" algn="r">
                <a:defRPr sz="1800"/>
              </a:pPr>
              <a:r>
                <a:rPr sz="1400" dirty="0">
                  <a:solidFill>
                    <a:srgbClr val="861001"/>
                  </a:solidFill>
                  <a:latin typeface="Apple SD 산돌고딕 Neo 옅은체"/>
                  <a:ea typeface="Apple SD 산돌고딕 Neo 옅은체"/>
                  <a:cs typeface="Apple SD 산돌고딕 Neo 옅은체"/>
                  <a:sym typeface="Apple SD 산돌고딕 Neo 옅은체"/>
                </a:rPr>
                <a:t>QDM Principles</a:t>
              </a:r>
            </a:p>
          </p:txBody>
        </p:sp>
        <p:sp>
          <p:nvSpPr>
            <p:cNvPr id="110" name="Shape 110"/>
            <p:cNvSpPr/>
            <p:nvPr/>
          </p:nvSpPr>
          <p:spPr>
            <a:xfrm>
              <a:off x="6592226" y="3231212"/>
              <a:ext cx="2381200" cy="8412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lvl="0" algn="l">
                <a:defRPr sz="1800"/>
              </a:pPr>
              <a:r>
                <a:rPr sz="1600" b="1" dirty="0">
                  <a:solidFill>
                    <a:srgbClr val="002452"/>
                  </a:solidFill>
                  <a:latin typeface="Apple SD 산돌고딕 Neo 강한 볼드체"/>
                  <a:ea typeface="Apple SD 산돌고딕 Neo 강한 볼드체"/>
                  <a:cs typeface="Apple SD 산돌고딕 Neo 강한 볼드체"/>
                  <a:sym typeface="Apple SD 산돌고딕 Neo 강한 볼드체"/>
                </a:rPr>
                <a:t>Michelle Blake &amp;</a:t>
              </a:r>
            </a:p>
            <a:p>
              <a:pPr lvl="0" algn="l">
                <a:defRPr sz="1800"/>
              </a:pPr>
              <a:r>
                <a:rPr sz="1600" b="1" dirty="0">
                  <a:solidFill>
                    <a:srgbClr val="002452"/>
                  </a:solidFill>
                  <a:latin typeface="Apple SD 산돌고딕 Neo 강한 볼드체"/>
                  <a:ea typeface="Apple SD 산돌고딕 Neo 강한 볼드체"/>
                  <a:cs typeface="Apple SD 산돌고딕 Neo 강한 볼드체"/>
                  <a:sym typeface="Apple SD 산돌고딕 Neo 강한 볼드체"/>
                </a:rPr>
                <a:t>Dawn Cox:</a:t>
              </a:r>
            </a:p>
            <a:p>
              <a:pPr lvl="0" algn="l">
                <a:defRPr sz="1800"/>
              </a:pPr>
              <a:r>
                <a:rPr sz="1400" dirty="0">
                  <a:solidFill>
                    <a:srgbClr val="861001"/>
                  </a:solidFill>
                  <a:latin typeface="Apple SD 산돌고딕 Neo 옅은체"/>
                  <a:ea typeface="Apple SD 산돌고딕 Neo 옅은체"/>
                  <a:cs typeface="Apple SD 산돌고딕 Neo 옅은체"/>
                  <a:sym typeface="Apple SD 산돌고딕 Neo 옅은체"/>
                </a:rPr>
                <a:t>Dock Education</a:t>
              </a:r>
            </a:p>
          </p:txBody>
        </p:sp>
        <p:sp>
          <p:nvSpPr>
            <p:cNvPr id="111" name="Shape 111"/>
            <p:cNvSpPr/>
            <p:nvPr/>
          </p:nvSpPr>
          <p:spPr>
            <a:xfrm>
              <a:off x="0" y="906567"/>
              <a:ext cx="2381200" cy="8412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lvl="0" algn="r">
                <a:defRPr sz="1800"/>
              </a:pPr>
              <a:r>
                <a:rPr sz="1600" b="1" dirty="0">
                  <a:solidFill>
                    <a:srgbClr val="002452"/>
                  </a:solidFill>
                  <a:latin typeface="Apple SD 산돌고딕 Neo 강한 볼드체"/>
                  <a:ea typeface="Apple SD 산돌고딕 Neo 강한 볼드체"/>
                  <a:cs typeface="Apple SD 산돌고딕 Neo 강한 볼드체"/>
                  <a:sym typeface="Apple SD 산돌고딕 Neo 강한 볼드체"/>
                </a:rPr>
                <a:t>Sean Pierce &amp; </a:t>
              </a:r>
              <a:endParaRPr lang="en-US" sz="1600" b="1" dirty="0" smtClean="0">
                <a:solidFill>
                  <a:srgbClr val="002452"/>
                </a:solidFill>
                <a:latin typeface="Apple SD 산돌고딕 Neo 강한 볼드체"/>
                <a:ea typeface="Apple SD 산돌고딕 Neo 강한 볼드체"/>
                <a:cs typeface="Apple SD 산돌고딕 Neo 강한 볼드체"/>
                <a:sym typeface="Apple SD 산돌고딕 Neo 강한 볼드체"/>
              </a:endParaRPr>
            </a:p>
            <a:p>
              <a:pPr lvl="0" algn="r">
                <a:defRPr sz="1800"/>
              </a:pPr>
              <a:r>
                <a:rPr sz="1600" b="1" dirty="0" smtClean="0">
                  <a:solidFill>
                    <a:srgbClr val="002452"/>
                  </a:solidFill>
                  <a:latin typeface="Apple SD 산돌고딕 Neo 강한 볼드체"/>
                  <a:ea typeface="Apple SD 산돌고딕 Neo 강한 볼드체"/>
                  <a:cs typeface="Apple SD 산돌고딕 Neo 강한 볼드체"/>
                  <a:sym typeface="Apple SD 산돌고딕 Neo 강한 볼드체"/>
                </a:rPr>
                <a:t>Brian </a:t>
              </a:r>
              <a:r>
                <a:rPr sz="1600" b="1" dirty="0">
                  <a:solidFill>
                    <a:srgbClr val="002452"/>
                  </a:solidFill>
                  <a:latin typeface="Apple SD 산돌고딕 Neo 강한 볼드체"/>
                  <a:ea typeface="Apple SD 산돌고딕 Neo 강한 볼드체"/>
                  <a:cs typeface="Apple SD 산돌고딕 Neo 강한 볼드체"/>
                  <a:sym typeface="Apple SD 산돌고딕 Neo 강한 볼드체"/>
                </a:rPr>
                <a:t>Kruzan</a:t>
              </a:r>
            </a:p>
            <a:p>
              <a:pPr lvl="0" algn="r">
                <a:defRPr sz="1800"/>
              </a:pPr>
              <a:r>
                <a:rPr sz="1400" dirty="0">
                  <a:solidFill>
                    <a:srgbClr val="861001"/>
                  </a:solidFill>
                  <a:latin typeface="Apple SD 산돌고딕 Neo 옅은체"/>
                  <a:ea typeface="Apple SD 산돌고딕 Neo 옅은체"/>
                  <a:cs typeface="Apple SD 산돌고딕 Neo 옅은체"/>
                  <a:sym typeface="Apple SD 산돌고딕 Neo 옅은체"/>
                </a:rPr>
                <a:t>Work Methods</a:t>
              </a:r>
            </a:p>
          </p:txBody>
        </p:sp>
      </p:grpSp>
      <p:pic>
        <p:nvPicPr>
          <p:cNvPr id="13" name="Picture 2" descr="C:\Users\mjb1753\Pictures\FedEx Truck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223760" y="6035040"/>
            <a:ext cx="1828800" cy="750888"/>
          </a:xfrm>
          <a:prstGeom prst="rect">
            <a:avLst/>
          </a:prstGeom>
          <a:noFill/>
        </p:spPr>
      </p:pic>
    </p:spTree>
  </p:cSld>
  <p:clrMapOvr>
    <a:masterClrMapping/>
  </p:clrMapOvr>
  <p:transition spd="slow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/>
          <p:nvPr/>
        </p:nvSpPr>
        <p:spPr>
          <a:xfrm>
            <a:off x="101600" y="673100"/>
            <a:ext cx="3403600" cy="749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ctr">
            <a:spAutoFit/>
          </a:bodyPr>
          <a:lstStyle>
            <a:lvl1pPr algn="l">
              <a:defRPr sz="4400" b="1"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defRPr>
            </a:lvl1pPr>
          </a:lstStyle>
          <a:p>
            <a:pPr lvl="0">
              <a:defRPr sz="1800" b="0"/>
            </a:pPr>
            <a:r>
              <a:rPr sz="4400" b="0" dirty="0"/>
              <a:t>QAT Charter</a:t>
            </a:r>
          </a:p>
        </p:txBody>
      </p:sp>
      <p:graphicFrame>
        <p:nvGraphicFramePr>
          <p:cNvPr id="116" name="Table 116"/>
          <p:cNvGraphicFramePr/>
          <p:nvPr/>
        </p:nvGraphicFramePr>
        <p:xfrm>
          <a:off x="144462" y="1785938"/>
          <a:ext cx="8547100" cy="7530122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42751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719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69476">
                <a:tc>
                  <a:txBody>
                    <a:bodyPr/>
                    <a:lstStyle/>
                    <a:p>
                      <a:pPr lvl="0" algn="l" defTabSz="914400">
                        <a:lnSpc>
                          <a:spcPct val="80000"/>
                        </a:lnSpc>
                        <a:spcBef>
                          <a:spcPts val="500"/>
                        </a:spcBef>
                        <a:buClr>
                          <a:srgbClr val="000000"/>
                        </a:buClr>
                        <a:tabLst>
                          <a:tab pos="8255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500" b="1" dirty="0">
                          <a:uFill>
                            <a:solidFill/>
                          </a:uFill>
                          <a:latin typeface="Apple SD 산돌고딕 Neo 강한 볼드체"/>
                          <a:ea typeface="Apple SD 산돌고딕 Neo 강한 볼드체"/>
                          <a:cs typeface="Apple SD 산돌고딕 Neo 강한 볼드체"/>
                          <a:sym typeface="Apple SD 산돌고딕 Neo 강한 볼드체"/>
                        </a:rPr>
                        <a:t>Business Reason: </a:t>
                      </a:r>
                      <a:r>
                        <a:rPr sz="1500" dirty="0">
                          <a:uFill>
                            <a:solidFill/>
                          </a:uFill>
                          <a:latin typeface="Apple SD 산돌고딕 Neo 강한 볼드체"/>
                          <a:ea typeface="Apple SD 산돌고딕 Neo 강한 볼드체"/>
                          <a:cs typeface="Apple SD 산돌고딕 Neo 강한 볼드체"/>
                          <a:sym typeface="Apple SD 산돌고딕 Neo 강한 볼드체"/>
                        </a:rPr>
                        <a:t> </a:t>
                      </a:r>
                    </a:p>
                    <a:p>
                      <a:pPr lvl="0" algn="l" defTabSz="914400">
                        <a:lnSpc>
                          <a:spcPct val="110000"/>
                        </a:lnSpc>
                        <a:spcBef>
                          <a:spcPts val="500"/>
                        </a:spcBef>
                        <a:buClr>
                          <a:srgbClr val="000000"/>
                        </a:buClr>
                        <a:tabLst>
                          <a:tab pos="8255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dirty="0">
                          <a:uFill>
                            <a:solidFill/>
                          </a:uFill>
                          <a:latin typeface="Apple SD 산돌고딕 Neo 일반체"/>
                          <a:ea typeface="Apple SD 산돌고딕 Neo 일반체"/>
                          <a:cs typeface="Apple SD 산돌고딕 Neo 일반체"/>
                          <a:sym typeface="Apple SD 산돌고딕 Neo 일반체"/>
                        </a:rPr>
                        <a:t>This project supports the FedEx Customer Loyalty Initiative as well as the Chairman’s Loss and Damage Reduction challenge.</a:t>
                      </a:r>
                    </a:p>
                  </a:txBody>
                  <a:tcPr marL="38100" marR="38100" marT="38100" marB="38100" horzOverflow="overflow">
                    <a:lnL w="12700">
                      <a:solidFill>
                        <a:srgbClr val="797979"/>
                      </a:solidFill>
                      <a:round/>
                    </a:lnL>
                    <a:lnR w="12700">
                      <a:solidFill>
                        <a:srgbClr val="797979"/>
                      </a:solidFill>
                      <a:round/>
                    </a:lnR>
                    <a:lnT w="12700">
                      <a:solidFill>
                        <a:srgbClr val="797979"/>
                      </a:solidFill>
                      <a:round/>
                    </a:lnT>
                    <a:lnB w="12700">
                      <a:solidFill>
                        <a:srgbClr val="797979"/>
                      </a:solidFill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l" defTabSz="914400">
                        <a:buClr>
                          <a:srgbClr val="000000"/>
                        </a:buClr>
                        <a:tabLst>
                          <a:tab pos="8255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 dirty="0">
                          <a:uFill>
                            <a:solidFill/>
                          </a:uFill>
                          <a:latin typeface="Apple SD 산돌고딕 Neo 강한 볼드체"/>
                          <a:ea typeface="Apple SD 산돌고딕 Neo 강한 볼드체"/>
                          <a:cs typeface="Apple SD 산돌고딕 Neo 강한 볼드체"/>
                          <a:sym typeface="Apple SD 산돌고딕 Neo 강한 볼드체"/>
                        </a:rPr>
                        <a:t>Opportunity Statement:</a:t>
                      </a:r>
                      <a:r>
                        <a:rPr sz="1400" dirty="0">
                          <a:uFill>
                            <a:solidFill/>
                          </a:uFill>
                          <a:latin typeface="Apple SD 산돌고딕 Neo 강한 볼드체"/>
                          <a:ea typeface="Apple SD 산돌고딕 Neo 강한 볼드체"/>
                          <a:cs typeface="Apple SD 산돌고딕 Neo 강한 볼드체"/>
                          <a:sym typeface="Apple SD 산돌고딕 Neo 강한 볼드체"/>
                        </a:rPr>
                        <a:t> </a:t>
                      </a:r>
                      <a:r>
                        <a:rPr sz="1100" b="0" dirty="0">
                          <a:solidFill>
                            <a:srgbClr val="941100"/>
                          </a:solidFill>
                          <a:uFill>
                            <a:solidFill>
                              <a:srgbClr val="941100"/>
                            </a:solidFill>
                          </a:uFill>
                          <a:latin typeface="Apple SD 산돌고딕 Neo 세미볼드체"/>
                          <a:ea typeface="Apple SD 산돌고딕 Neo 세미볼드체"/>
                          <a:cs typeface="Apple SD 산돌고딕 Neo 세미볼드체"/>
                          <a:sym typeface="Apple SD 산돌고딕 Neo 세미볼드체"/>
                        </a:rPr>
                        <a:t>Identify peak times when freight damage occurs, in order to couple work method coaching with operational adjustments to reduce overall damaged delivery exceptions</a:t>
                      </a:r>
                      <a:r>
                        <a:rPr sz="900" b="0" dirty="0">
                          <a:solidFill>
                            <a:srgbClr val="941100"/>
                          </a:solidFill>
                          <a:uFill>
                            <a:solidFill>
                              <a:srgbClr val="941100"/>
                            </a:solidFill>
                          </a:uFill>
                          <a:latin typeface="Apple SD 산돌고딕 Neo 세미볼드체"/>
                          <a:ea typeface="Apple SD 산돌고딕 Neo 세미볼드체"/>
                          <a:cs typeface="Apple SD 산돌고딕 Neo 세미볼드체"/>
                          <a:sym typeface="Apple SD 산돌고딕 Neo 세미볼드체"/>
                        </a:rPr>
                        <a:t> </a:t>
                      </a:r>
                    </a:p>
                    <a:p>
                      <a:pPr lvl="0" algn="l" defTabSz="914400">
                        <a:spcBef>
                          <a:spcPts val="200"/>
                        </a:spcBef>
                        <a:buClr>
                          <a:srgbClr val="000000"/>
                        </a:buClr>
                        <a:tabLst>
                          <a:tab pos="8255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400" b="1" u="sng" dirty="0">
                          <a:uFill>
                            <a:solidFill/>
                          </a:uFill>
                          <a:latin typeface="Calibri" pitchFamily="34" charset="0"/>
                          <a:ea typeface="Apple SD 산돌고딕 Neo 세미볼드체"/>
                          <a:cs typeface="Apple SD 산돌고딕 Neo 세미볼드체"/>
                          <a:sym typeface="Apple SD 산돌고딕 Neo 세미볼드체"/>
                        </a:rPr>
                        <a:t>Current State</a:t>
                      </a:r>
                      <a:r>
                        <a:rPr sz="1200" b="1" u="sng" dirty="0">
                          <a:uFill>
                            <a:solidFill/>
                          </a:uFill>
                          <a:latin typeface="Apple SD 산돌고딕 Neo 세미볼드체"/>
                          <a:ea typeface="Apple SD 산돌고딕 Neo 세미볼드체"/>
                          <a:cs typeface="Apple SD 산돌고딕 Neo 세미볼드체"/>
                          <a:sym typeface="Apple SD 산돌고딕 Neo 세미볼드체"/>
                        </a:rPr>
                        <a:t>:</a:t>
                      </a:r>
                      <a:r>
                        <a:rPr sz="1300" u="sng" dirty="0">
                          <a:uFill>
                            <a:solidFill/>
                          </a:u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sz="1200" u="sng" dirty="0">
                          <a:uFill>
                            <a:solidFill/>
                          </a:u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sz="1100" dirty="0">
                          <a:solidFill>
                            <a:srgbClr val="011993"/>
                          </a:solidFill>
                          <a:uFill>
                            <a:solidFill>
                              <a:srgbClr val="011993"/>
                            </a:solidFill>
                          </a:uFill>
                          <a:latin typeface="Apple SD 산돌고딕 Neo 일반체"/>
                          <a:ea typeface="Apple SD 산돌고딕 Neo 일반체"/>
                          <a:cs typeface="Apple SD 산돌고딕 Neo 일반체"/>
                          <a:sym typeface="Apple SD 산돌고딕 Neo 일반체"/>
                        </a:rPr>
                        <a:t>SOEA Region top LTC locations are at a 22.7 average daily LTC charge rate</a:t>
                      </a:r>
                      <a:endParaRPr sz="1100" dirty="0">
                        <a:solidFill>
                          <a:srgbClr val="D6D6D6"/>
                        </a:solidFill>
                        <a:uFill>
                          <a:solidFill>
                            <a:srgbClr val="D6D6D6"/>
                          </a:solidFill>
                        </a:uFill>
                        <a:latin typeface="Copperplate Gothic Light"/>
                        <a:ea typeface="Copperplate Gothic Light"/>
                        <a:cs typeface="Copperplate Gothic Light"/>
                        <a:sym typeface="Copperplate Gothic Light"/>
                      </a:endParaRPr>
                    </a:p>
                    <a:p>
                      <a:pPr lvl="0" algn="l" defTabSz="914400">
                        <a:spcBef>
                          <a:spcPts val="200"/>
                        </a:spcBef>
                        <a:buClr>
                          <a:srgbClr val="000000"/>
                        </a:buClr>
                        <a:tabLst>
                          <a:tab pos="8255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b="1" u="sng" dirty="0">
                          <a:uFill>
                            <a:solidFill/>
                          </a:uFill>
                          <a:latin typeface="Apple SD 산돌고딕 Neo 세미볼드체"/>
                          <a:ea typeface="Apple SD 산돌고딕 Neo 세미볼드체"/>
                          <a:cs typeface="Apple SD 산돌고딕 Neo 세미볼드체"/>
                          <a:sym typeface="Apple SD 산돌고딕 Neo 세미볼드체"/>
                        </a:rPr>
                        <a:t>Impact of Problem</a:t>
                      </a:r>
                      <a:r>
                        <a:rPr sz="1200" b="1" dirty="0">
                          <a:uFill>
                            <a:solidFill/>
                          </a:uFill>
                          <a:latin typeface="Apple SD 산돌고딕 Neo 세미볼드체"/>
                          <a:ea typeface="Apple SD 산돌고딕 Neo 세미볼드체"/>
                          <a:cs typeface="Apple SD 산돌고딕 Neo 세미볼드체"/>
                          <a:sym typeface="Apple SD 산돌고딕 Neo 세미볼드체"/>
                        </a:rPr>
                        <a:t>:</a:t>
                      </a:r>
                      <a:r>
                        <a:rPr sz="1200" dirty="0">
                          <a:uFill>
                            <a:solidFill/>
                          </a:u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sz="1200" dirty="0">
                          <a:uFill>
                            <a:solidFill/>
                          </a:uFill>
                          <a:latin typeface="Apple SD 산돌고딕 Neo 일반체"/>
                          <a:ea typeface="Apple SD 산돌고딕 Neo 일반체"/>
                          <a:cs typeface="Apple SD 산돌고딕 Neo 일반체"/>
                          <a:sym typeface="Apple SD 산돌고딕 Neo 일반체"/>
                        </a:rPr>
                        <a:t> </a:t>
                      </a:r>
                      <a:r>
                        <a:rPr sz="1100" dirty="0">
                          <a:solidFill>
                            <a:srgbClr val="011993"/>
                          </a:solidFill>
                          <a:uFill>
                            <a:solidFill>
                              <a:srgbClr val="011993"/>
                            </a:solidFill>
                          </a:uFill>
                          <a:latin typeface="Apple SD 산돌고딕 Neo 일반체"/>
                          <a:ea typeface="Apple SD 산돌고딕 Neo 일반체"/>
                          <a:cs typeface="Apple SD 산돌고딕 Neo 일반체"/>
                          <a:sym typeface="Apple SD 산돌고딕 Neo 일반체"/>
                        </a:rPr>
                        <a:t>Dissatisfied customers, Potential loss of business and revenue, Loss of dock productivity</a:t>
                      </a:r>
                      <a:endParaRPr sz="1100" dirty="0">
                        <a:solidFill>
                          <a:srgbClr val="D6D6D6"/>
                        </a:solidFill>
                        <a:uFill>
                          <a:solidFill>
                            <a:srgbClr val="D6D6D6"/>
                          </a:solidFill>
                        </a:uFill>
                        <a:latin typeface="Copperplate Gothic Light"/>
                        <a:ea typeface="Copperplate Gothic Light"/>
                        <a:cs typeface="Copperplate Gothic Light"/>
                        <a:sym typeface="Copperplate Gothic Light"/>
                      </a:endParaRPr>
                    </a:p>
                    <a:p>
                      <a:pPr lvl="0" algn="l" defTabSz="914400">
                        <a:spcBef>
                          <a:spcPts val="200"/>
                        </a:spcBef>
                        <a:buClr>
                          <a:srgbClr val="000000"/>
                        </a:buClr>
                        <a:tabLst>
                          <a:tab pos="825500" algn="l"/>
                        </a:tabLst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b="1" u="sng" dirty="0">
                          <a:uFill>
                            <a:solidFill/>
                          </a:uFill>
                          <a:latin typeface="Apple SD 산돌고딕 Neo 세미볼드체"/>
                          <a:ea typeface="Apple SD 산돌고딕 Neo 세미볼드체"/>
                          <a:cs typeface="Apple SD 산돌고딕 Neo 세미볼드체"/>
                          <a:sym typeface="Apple SD 산돌고딕 Neo 세미볼드체"/>
                        </a:rPr>
                        <a:t>Desired State</a:t>
                      </a:r>
                      <a:r>
                        <a:rPr sz="1200" b="1" dirty="0">
                          <a:uFill>
                            <a:solidFill/>
                          </a:uFill>
                          <a:latin typeface="Apple SD 산돌고딕 Neo 세미볼드체"/>
                          <a:ea typeface="Apple SD 산돌고딕 Neo 세미볼드체"/>
                          <a:cs typeface="Apple SD 산돌고딕 Neo 세미볼드체"/>
                          <a:sym typeface="Apple SD 산돌고딕 Neo 세미볼드체"/>
                        </a:rPr>
                        <a:t>:</a:t>
                      </a:r>
                      <a:r>
                        <a:rPr sz="1200" dirty="0">
                          <a:uFill>
                            <a:solidFill/>
                          </a:uFill>
                          <a:latin typeface="Apple SD 산돌고딕 Neo 세미볼드체"/>
                          <a:ea typeface="Apple SD 산돌고딕 Neo 세미볼드체"/>
                          <a:cs typeface="Apple SD 산돌고딕 Neo 세미볼드체"/>
                          <a:sym typeface="Apple SD 산돌고딕 Neo 세미볼드체"/>
                        </a:rPr>
                        <a:t> </a:t>
                      </a:r>
                      <a:r>
                        <a:rPr sz="1200" dirty="0">
                          <a:uFill>
                            <a:solidFill/>
                          </a:u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sz="1100" dirty="0">
                          <a:solidFill>
                            <a:srgbClr val="011993"/>
                          </a:solidFill>
                          <a:uFill>
                            <a:solidFill>
                              <a:srgbClr val="011993"/>
                            </a:solidFill>
                          </a:uFill>
                          <a:latin typeface="Apple SD 산돌고딕 Neo 일반체"/>
                          <a:ea typeface="Apple SD 산돌고딕 Neo 일반체"/>
                          <a:cs typeface="Apple SD 산돌고딕 Neo 일반체"/>
                          <a:sym typeface="Apple SD 산돌고딕 Neo 일반체"/>
                        </a:rPr>
                        <a:t>20% improvement for an 18.9 average daily Last to Clear charge rate</a:t>
                      </a:r>
                    </a:p>
                  </a:txBody>
                  <a:tcPr marL="38100" marR="38100" marT="38100" marB="38100" horzOverflow="overflow">
                    <a:lnL w="12700">
                      <a:solidFill>
                        <a:srgbClr val="797979"/>
                      </a:solidFill>
                      <a:round/>
                    </a:lnL>
                    <a:lnR w="12700">
                      <a:solidFill>
                        <a:srgbClr val="797979"/>
                      </a:solidFill>
                      <a:round/>
                    </a:lnR>
                    <a:lnT w="12700">
                      <a:solidFill>
                        <a:srgbClr val="797979"/>
                      </a:solidFill>
                      <a:round/>
                    </a:lnT>
                    <a:lnB w="12700">
                      <a:solidFill>
                        <a:srgbClr val="797979"/>
                      </a:solidFill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0323">
                <a:tc>
                  <a:txBody>
                    <a:bodyPr/>
                    <a:lstStyle/>
                    <a:p>
                      <a:pPr lvl="0" algn="l" defTabSz="914400">
                        <a:lnSpc>
                          <a:spcPct val="70000"/>
                        </a:lnSpc>
                        <a:spcBef>
                          <a:spcPts val="500"/>
                        </a:spcBef>
                        <a:buClr>
                          <a:srgbClr val="000000"/>
                        </a:buClr>
                        <a:tabLst>
                          <a:tab pos="825500" algn="l"/>
                        </a:tabLst>
                        <a:defRPr sz="1800"/>
                      </a:pPr>
                      <a:endParaRPr lang="en-US" sz="100" b="0" dirty="0" smtClean="0">
                        <a:uFill>
                          <a:solidFill/>
                        </a:uFill>
                        <a:latin typeface="Apple SD 산돌고딕 Neo 일반체"/>
                        <a:ea typeface="Apple SD 산돌고딕 Neo 일반체"/>
                        <a:cs typeface="Apple SD 산돌고딕 Neo 일반체"/>
                        <a:sym typeface="Apple SD 산돌고딕 Neo 일반체"/>
                      </a:endParaRPr>
                    </a:p>
                    <a:p>
                      <a:pPr lvl="0" algn="l" defTabSz="914400">
                        <a:lnSpc>
                          <a:spcPct val="70000"/>
                        </a:lnSpc>
                        <a:spcBef>
                          <a:spcPts val="500"/>
                        </a:spcBef>
                        <a:buClr>
                          <a:srgbClr val="000000"/>
                        </a:buClr>
                        <a:tabLst>
                          <a:tab pos="825500" algn="l"/>
                        </a:tabLst>
                        <a:defRPr sz="1800"/>
                      </a:pPr>
                      <a:r>
                        <a:rPr sz="1600" b="0" dirty="0" smtClean="0">
                          <a:uFill>
                            <a:solidFill/>
                          </a:uFill>
                          <a:latin typeface="Apple SD 산돌고딕 Neo 일반체"/>
                          <a:ea typeface="Apple SD 산돌고딕 Neo 일반체"/>
                          <a:cs typeface="Apple SD 산돌고딕 Neo 일반체"/>
                          <a:sym typeface="Apple SD 산돌고딕 Neo 일반체"/>
                        </a:rPr>
                        <a:t>Project</a:t>
                      </a:r>
                      <a:r>
                        <a:rPr sz="1600" b="1" dirty="0" smtClean="0">
                          <a:uFill>
                            <a:solidFill/>
                          </a:uFill>
                          <a:latin typeface="Apple SD 산돌고딕 Neo 일반체"/>
                          <a:ea typeface="Apple SD 산돌고딕 Neo 일반체"/>
                          <a:cs typeface="Apple SD 산돌고딕 Neo 일반체"/>
                          <a:sym typeface="Apple SD 산돌고딕 Neo 일반체"/>
                        </a:rPr>
                        <a:t> </a:t>
                      </a:r>
                      <a:r>
                        <a:rPr sz="1600" b="0" dirty="0">
                          <a:uFill>
                            <a:solidFill/>
                          </a:uFill>
                          <a:latin typeface="Apple SD 산돌고딕 Neo 일반체"/>
                          <a:ea typeface="Apple SD 산돌고딕 Neo 일반체"/>
                          <a:cs typeface="Apple SD 산돌고딕 Neo 일반체"/>
                          <a:sym typeface="Apple SD 산돌고딕 Neo 일반체"/>
                        </a:rPr>
                        <a:t>Scope</a:t>
                      </a:r>
                      <a:r>
                        <a:rPr sz="1600" b="1" dirty="0">
                          <a:uFill>
                            <a:solidFill/>
                          </a:uFill>
                          <a:latin typeface="Apple SD 산돌고딕 Neo 일반체"/>
                          <a:ea typeface="Apple SD 산돌고딕 Neo 일반체"/>
                          <a:cs typeface="Apple SD 산돌고딕 Neo 일반체"/>
                          <a:sym typeface="Apple SD 산돌고딕 Neo 일반체"/>
                        </a:rPr>
                        <a:t>:</a:t>
                      </a:r>
                      <a:r>
                        <a:rPr sz="1100" b="1" dirty="0">
                          <a:uFill>
                            <a:solidFill/>
                          </a:uFill>
                          <a:latin typeface="Copperplate Gothic Bold"/>
                          <a:ea typeface="Copperplate Gothic Bold"/>
                          <a:cs typeface="Copperplate Gothic Bold"/>
                          <a:sym typeface="Copperplate Gothic Bold"/>
                        </a:rPr>
                        <a:t> </a:t>
                      </a:r>
                    </a:p>
                    <a:p>
                      <a:pPr lvl="0" algn="l" defTabSz="914400">
                        <a:lnSpc>
                          <a:spcPct val="80000"/>
                        </a:lnSpc>
                        <a:spcBef>
                          <a:spcPts val="500"/>
                        </a:spcBef>
                        <a:buClr>
                          <a:srgbClr val="000000"/>
                        </a:buClr>
                        <a:tabLst>
                          <a:tab pos="825500" algn="l"/>
                        </a:tabLst>
                        <a:defRPr sz="1800"/>
                      </a:pPr>
                      <a:r>
                        <a:rPr sz="1200" dirty="0">
                          <a:solidFill>
                            <a:srgbClr val="FF2600"/>
                          </a:solidFill>
                          <a:uFill>
                            <a:solidFill>
                              <a:srgbClr val="FF2600"/>
                            </a:solidFill>
                          </a:uFill>
                          <a:latin typeface="Apple SD 산돌고딕 Neo 중간체"/>
                          <a:ea typeface="Apple SD 산돌고딕 Neo 중간체"/>
                          <a:cs typeface="Apple SD 산돌고딕 Neo 중간체"/>
                          <a:sym typeface="Apple SD 산돌고딕 Neo 중간체"/>
                        </a:rPr>
                        <a:t>At point of shipment pick up to point of shipment delivery</a:t>
                      </a:r>
                    </a:p>
                  </a:txBody>
                  <a:tcPr marL="38100" marR="38100" marT="38100" marB="38100" horzOverflow="overflow">
                    <a:lnL w="12700">
                      <a:solidFill>
                        <a:srgbClr val="797979"/>
                      </a:solidFill>
                      <a:round/>
                    </a:lnL>
                    <a:lnR w="12700">
                      <a:solidFill>
                        <a:srgbClr val="797979"/>
                      </a:solidFill>
                      <a:round/>
                    </a:lnR>
                    <a:lnT w="12700">
                      <a:solidFill>
                        <a:srgbClr val="797979"/>
                      </a:solidFill>
                      <a:round/>
                    </a:lnT>
                    <a:lnB w="12700" cap="flat" cmpd="sng" algn="ctr">
                      <a:solidFill>
                        <a:srgbClr val="7979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l" defTabSz="914400">
                        <a:lnSpc>
                          <a:spcPct val="80000"/>
                        </a:lnSpc>
                        <a:spcBef>
                          <a:spcPts val="500"/>
                        </a:spcBef>
                        <a:buClr>
                          <a:srgbClr val="000000"/>
                        </a:buClr>
                        <a:tabLst>
                          <a:tab pos="825500" algn="l"/>
                        </a:tabLst>
                        <a:defRPr sz="1800"/>
                      </a:pPr>
                      <a:r>
                        <a:rPr sz="1600" b="1" dirty="0">
                          <a:uFill>
                            <a:solidFill/>
                          </a:uFill>
                          <a:latin typeface="Apple SD 산돌고딕 Neo 일반체"/>
                          <a:ea typeface="Apple SD 산돌고딕 Neo 일반체"/>
                          <a:cs typeface="Apple SD 산돌고딕 Neo 일반체"/>
                          <a:sym typeface="Apple SD 산돌고딕 Neo 일반체"/>
                        </a:rPr>
                        <a:t>Team Roster:</a:t>
                      </a:r>
                    </a:p>
                    <a:p>
                      <a:pPr lvl="0" algn="l" defTabSz="914400">
                        <a:lnSpc>
                          <a:spcPct val="1000"/>
                        </a:lnSpc>
                        <a:spcBef>
                          <a:spcPts val="400"/>
                        </a:spcBef>
                        <a:buClr>
                          <a:srgbClr val="000000"/>
                        </a:buClr>
                        <a:tabLst>
                          <a:tab pos="825500" algn="l"/>
                        </a:tabLst>
                        <a:defRPr sz="1800"/>
                      </a:pPr>
                      <a:endParaRPr dirty="0">
                        <a:solidFill>
                          <a:srgbClr val="D6D6D6"/>
                        </a:solidFill>
                        <a:uFill>
                          <a:solidFill>
                            <a:srgbClr val="D6D6D6"/>
                          </a:solidFill>
                        </a:uFill>
                        <a:latin typeface="Apple SD 산돌고딕 Neo 옅은체"/>
                        <a:ea typeface="Apple SD 산돌고딕 Neo 옅은체"/>
                        <a:cs typeface="Apple SD 산돌고딕 Neo 옅은체"/>
                        <a:sym typeface="Apple SD 산돌고딕 Neo 옅은체"/>
                      </a:endParaRPr>
                    </a:p>
                    <a:p>
                      <a:pPr lvl="0" algn="l" defTabSz="914400">
                        <a:lnSpc>
                          <a:spcPct val="80000"/>
                        </a:lnSpc>
                        <a:spcBef>
                          <a:spcPts val="400"/>
                        </a:spcBef>
                        <a:buClr>
                          <a:srgbClr val="000000"/>
                        </a:buClr>
                        <a:tabLst>
                          <a:tab pos="825500" algn="l"/>
                        </a:tabLst>
                        <a:defRPr sz="1800"/>
                      </a:pPr>
                      <a:r>
                        <a:rPr sz="1200" u="sng" dirty="0">
                          <a:uFill>
                            <a:solidFill/>
                          </a:uFill>
                          <a:latin typeface="Apple SD 산돌고딕 Neo 옅은체"/>
                          <a:ea typeface="Apple SD 산돌고딕 Neo 옅은체"/>
                          <a:cs typeface="Apple SD 산돌고딕 Neo 옅은체"/>
                          <a:sym typeface="Apple SD 산돌고딕 Neo 옅은체"/>
                        </a:rPr>
                        <a:t>Sponsor</a:t>
                      </a:r>
                      <a:r>
                        <a:rPr sz="1200" dirty="0">
                          <a:uFill>
                            <a:solidFill/>
                          </a:uFill>
                          <a:latin typeface="Apple SD 산돌고딕 Neo 옅은체"/>
                          <a:ea typeface="Apple SD 산돌고딕 Neo 옅은체"/>
                          <a:cs typeface="Apple SD 산돌고딕 Neo 옅은체"/>
                          <a:sym typeface="Apple SD 산돌고딕 Neo 옅은체"/>
                        </a:rPr>
                        <a:t>:</a:t>
                      </a:r>
                      <a:r>
                        <a:rPr sz="1200" dirty="0">
                          <a:uFill>
                            <a:solidFill/>
                          </a:uFill>
                          <a:latin typeface="Copperplate Gothic Light"/>
                          <a:ea typeface="Copperplate Gothic Light"/>
                          <a:cs typeface="Copperplate Gothic Light"/>
                          <a:sym typeface="Copperplate Gothic Light"/>
                        </a:rPr>
                        <a:t> </a:t>
                      </a:r>
                      <a:r>
                        <a:rPr sz="1200" dirty="0">
                          <a:uFill>
                            <a:solidFill/>
                          </a:u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sz="1100" dirty="0">
                          <a:solidFill>
                            <a:srgbClr val="011993"/>
                          </a:solidFill>
                          <a:uFill>
                            <a:solidFill>
                              <a:srgbClr val="011993"/>
                            </a:solidFill>
                          </a:uFill>
                          <a:latin typeface="Apple SD 산돌고딕 Neo 일반체"/>
                          <a:ea typeface="Apple SD 산돌고딕 Neo 일반체"/>
                          <a:cs typeface="Apple SD 산돌고딕 Neo 일반체"/>
                          <a:sym typeface="Apple SD 산돌고딕 Neo 일반체"/>
                        </a:rPr>
                        <a:t>Chris Reynolds</a:t>
                      </a:r>
                      <a:endParaRPr dirty="0">
                        <a:solidFill>
                          <a:srgbClr val="D6D6D6"/>
                        </a:solidFill>
                        <a:uFill>
                          <a:solidFill>
                            <a:srgbClr val="D6D6D6"/>
                          </a:solidFill>
                        </a:uFill>
                        <a:latin typeface="+mn-lt"/>
                        <a:ea typeface="+mn-ea"/>
                        <a:cs typeface="+mn-cs"/>
                      </a:endParaRPr>
                    </a:p>
                    <a:p>
                      <a:pPr lvl="0" algn="l" defTabSz="914400">
                        <a:lnSpc>
                          <a:spcPct val="80000"/>
                        </a:lnSpc>
                        <a:spcBef>
                          <a:spcPts val="400"/>
                        </a:spcBef>
                        <a:buClr>
                          <a:srgbClr val="000000"/>
                        </a:buClr>
                        <a:tabLst>
                          <a:tab pos="825500" algn="l"/>
                        </a:tabLst>
                        <a:defRPr sz="1800"/>
                      </a:pPr>
                      <a:r>
                        <a:rPr sz="1200" u="sng" dirty="0">
                          <a:uFill>
                            <a:solidFill/>
                          </a:uFill>
                          <a:latin typeface="Apple SD 산돌고딕 Neo 옅은체"/>
                          <a:ea typeface="Apple SD 산돌고딕 Neo 옅은체"/>
                          <a:cs typeface="Apple SD 산돌고딕 Neo 옅은체"/>
                          <a:sym typeface="Apple SD 산돌고딕 Neo 옅은체"/>
                        </a:rPr>
                        <a:t>Facilitators</a:t>
                      </a:r>
                      <a:r>
                        <a:rPr sz="1200" dirty="0">
                          <a:uFill>
                            <a:solidFill/>
                          </a:uFill>
                          <a:latin typeface="Apple SD 산돌고딕 Neo 옅은체"/>
                          <a:ea typeface="Apple SD 산돌고딕 Neo 옅은체"/>
                          <a:cs typeface="Apple SD 산돌고딕 Neo 옅은체"/>
                          <a:sym typeface="Apple SD 산돌고딕 Neo 옅은체"/>
                        </a:rPr>
                        <a:t>:</a:t>
                      </a:r>
                      <a:r>
                        <a:rPr sz="1200" b="1" dirty="0">
                          <a:uFill>
                            <a:solidFill/>
                          </a:uFill>
                          <a:latin typeface="Copperplate Gothic Light"/>
                          <a:ea typeface="Copperplate Gothic Light"/>
                          <a:cs typeface="Copperplate Gothic Light"/>
                          <a:sym typeface="Copperplate Gothic Light"/>
                        </a:rPr>
                        <a:t> </a:t>
                      </a:r>
                      <a:r>
                        <a:rPr sz="1200" b="1" dirty="0">
                          <a:uFill>
                            <a:solidFill/>
                          </a:uFill>
                          <a:latin typeface="+mn-lt"/>
                          <a:ea typeface="+mn-ea"/>
                          <a:cs typeface="+mn-cs"/>
                        </a:rPr>
                        <a:t>    </a:t>
                      </a:r>
                      <a:r>
                        <a:rPr sz="1000" dirty="0">
                          <a:solidFill>
                            <a:srgbClr val="011993"/>
                          </a:solidFill>
                          <a:uFill>
                            <a:solidFill>
                              <a:srgbClr val="011993"/>
                            </a:solidFill>
                          </a:uFill>
                          <a:latin typeface="Apple SD 산돌고딕 Neo 일반체"/>
                          <a:ea typeface="Apple SD 산돌고딕 Neo 일반체"/>
                          <a:cs typeface="Apple SD 산돌고딕 Neo 일반체"/>
                          <a:sym typeface="Apple SD 산돌고딕 Neo 일반체"/>
                        </a:rPr>
                        <a:t>Ross Holcomb, Mike Benzy, Michael Jones</a:t>
                      </a:r>
                      <a:endParaRPr sz="1000" dirty="0">
                        <a:solidFill>
                          <a:srgbClr val="011993"/>
                        </a:solidFill>
                        <a:uFill>
                          <a:solidFill>
                            <a:srgbClr val="011993"/>
                          </a:solidFill>
                        </a:uFill>
                        <a:latin typeface="Copperplate Gothic Light"/>
                        <a:ea typeface="Copperplate Gothic Light"/>
                        <a:cs typeface="Copperplate Gothic Light"/>
                        <a:sym typeface="Copperplate Gothic Light"/>
                      </a:endParaRPr>
                    </a:p>
                    <a:p>
                      <a:pPr lvl="0" algn="l" defTabSz="914400">
                        <a:lnSpc>
                          <a:spcPct val="40000"/>
                        </a:lnSpc>
                        <a:spcBef>
                          <a:spcPts val="400"/>
                        </a:spcBef>
                        <a:buClr>
                          <a:srgbClr val="000000"/>
                        </a:buClr>
                        <a:tabLst>
                          <a:tab pos="825500" algn="l"/>
                        </a:tabLst>
                        <a:defRPr sz="1800"/>
                      </a:pPr>
                      <a:endParaRPr sz="1600" dirty="0">
                        <a:solidFill>
                          <a:srgbClr val="D6D6D6"/>
                        </a:solidFill>
                        <a:uFill>
                          <a:solidFill>
                            <a:srgbClr val="D6D6D6"/>
                          </a:solidFill>
                        </a:uFill>
                        <a:latin typeface="Copperplate Gothic Light"/>
                        <a:ea typeface="Copperplate Gothic Light"/>
                        <a:cs typeface="Copperplate Gothic Light"/>
                        <a:sym typeface="Copperplate Gothic Light"/>
                      </a:endParaRPr>
                    </a:p>
                    <a:p>
                      <a:pPr lvl="0" algn="l" defTabSz="914400">
                        <a:lnSpc>
                          <a:spcPct val="140000"/>
                        </a:lnSpc>
                        <a:spcBef>
                          <a:spcPts val="1200"/>
                        </a:spcBef>
                        <a:buClr>
                          <a:srgbClr val="000000"/>
                        </a:buClr>
                        <a:tabLst>
                          <a:tab pos="825500" algn="l"/>
                        </a:tabLst>
                        <a:defRPr sz="1800"/>
                      </a:pPr>
                      <a:r>
                        <a:rPr sz="1200" u="sng" dirty="0">
                          <a:uFill>
                            <a:solidFill/>
                          </a:uFill>
                          <a:latin typeface="Apple SD 산돌고딕 Neo 일반체"/>
                          <a:ea typeface="Apple SD 산돌고딕 Neo 일반체"/>
                          <a:cs typeface="Apple SD 산돌고딕 Neo 일반체"/>
                          <a:sym typeface="Apple SD 산돌고딕 Neo 일반체"/>
                        </a:rPr>
                        <a:t>Team Members (with employee numbers)</a:t>
                      </a:r>
                      <a:r>
                        <a:rPr sz="1200" dirty="0">
                          <a:uFill>
                            <a:solidFill/>
                          </a:uFill>
                          <a:latin typeface="Apple SD 산돌고딕 Neo 일반체"/>
                          <a:ea typeface="Apple SD 산돌고딕 Neo 일반체"/>
                          <a:cs typeface="Apple SD 산돌고딕 Neo 일반체"/>
                          <a:sym typeface="Apple SD 산돌고딕 Neo 일반체"/>
                        </a:rPr>
                        <a:t>: </a:t>
                      </a:r>
                      <a:r>
                        <a:rPr sz="1200" b="1" dirty="0">
                          <a:uFill>
                            <a:solidFill/>
                          </a:uFill>
                          <a:latin typeface="Apple SD 산돌고딕 Neo 일반체"/>
                          <a:ea typeface="Apple SD 산돌고딕 Neo 일반체"/>
                          <a:cs typeface="Apple SD 산돌고딕 Neo 일반체"/>
                          <a:sym typeface="Apple SD 산돌고딕 Neo 일반체"/>
                        </a:rPr>
                        <a:t> </a:t>
                      </a:r>
                      <a:endParaRPr dirty="0">
                        <a:solidFill>
                          <a:srgbClr val="D6D6D6"/>
                        </a:solidFill>
                        <a:uFill>
                          <a:solidFill>
                            <a:srgbClr val="D6D6D6"/>
                          </a:solidFill>
                        </a:uFill>
                        <a:latin typeface="Apple SD 산돌고딕 Neo 일반체"/>
                        <a:ea typeface="Apple SD 산돌고딕 Neo 일반체"/>
                        <a:cs typeface="Apple SD 산돌고딕 Neo 일반체"/>
                        <a:sym typeface="Apple SD 산돌고딕 Neo 일반체"/>
                      </a:endParaRPr>
                    </a:p>
                    <a:p>
                      <a:pPr lvl="0" algn="l" defTabSz="914400">
                        <a:lnSpc>
                          <a:spcPct val="80000"/>
                        </a:lnSpc>
                        <a:spcBef>
                          <a:spcPts val="400"/>
                        </a:spcBef>
                        <a:buClr>
                          <a:srgbClr val="000000"/>
                        </a:buClr>
                        <a:tabLst>
                          <a:tab pos="825500" algn="l"/>
                        </a:tabLst>
                        <a:defRPr sz="1800"/>
                      </a:pPr>
                      <a:r>
                        <a:rPr sz="1200" b="1" dirty="0">
                          <a:solidFill>
                            <a:srgbClr val="FF2600"/>
                          </a:solidFill>
                          <a:uFill>
                            <a:solidFill>
                              <a:srgbClr val="FF2600"/>
                            </a:solidFill>
                          </a:uFill>
                          <a:latin typeface="Apple SD 산돌고딕 Neo 세미볼드체"/>
                          <a:ea typeface="Apple SD 산돌고딕 Neo 세미볼드체"/>
                          <a:cs typeface="Apple SD 산돌고딕 Neo 세미볼드체"/>
                          <a:sym typeface="Apple SD 산돌고딕 Neo 세미볼드체"/>
                        </a:rPr>
                        <a:t>Ross </a:t>
                      </a:r>
                      <a:r>
                        <a:rPr sz="1200" b="1" dirty="0" smtClean="0">
                          <a:solidFill>
                            <a:srgbClr val="FF2600"/>
                          </a:solidFill>
                          <a:uFill>
                            <a:solidFill>
                              <a:srgbClr val="FF2600"/>
                            </a:solidFill>
                          </a:uFill>
                          <a:latin typeface="Apple SD 산돌고딕 Neo 세미볼드체"/>
                          <a:ea typeface="Apple SD 산돌고딕 Neo 세미볼드체"/>
                          <a:cs typeface="Apple SD 산돌고딕 Neo 세미볼드체"/>
                          <a:sym typeface="Apple SD 산돌고딕 Neo 세미볼드체"/>
                        </a:rPr>
                        <a:t>Holcomb:</a:t>
                      </a:r>
                      <a:endParaRPr b="1" dirty="0">
                        <a:solidFill>
                          <a:srgbClr val="D6D6D6"/>
                        </a:solidFill>
                        <a:uFill>
                          <a:solidFill>
                            <a:srgbClr val="D6D6D6"/>
                          </a:solidFill>
                        </a:uFill>
                        <a:latin typeface="Apple SD 산돌고딕 Neo 세미볼드체"/>
                        <a:ea typeface="Apple SD 산돌고딕 Neo 세미볼드체"/>
                        <a:cs typeface="Apple SD 산돌고딕 Neo 세미볼드체"/>
                        <a:sym typeface="Apple SD 산돌고딕 Neo 세미볼드체"/>
                      </a:endParaRPr>
                    </a:p>
                    <a:p>
                      <a:pPr lvl="0" algn="l" defTabSz="914400">
                        <a:lnSpc>
                          <a:spcPct val="80000"/>
                        </a:lnSpc>
                        <a:spcBef>
                          <a:spcPts val="400"/>
                        </a:spcBef>
                        <a:buClr>
                          <a:srgbClr val="000000"/>
                        </a:buClr>
                        <a:tabLst>
                          <a:tab pos="825500" algn="l"/>
                        </a:tabLst>
                        <a:defRPr sz="1800"/>
                      </a:pPr>
                      <a:r>
                        <a:rPr sz="1200" b="1" dirty="0">
                          <a:solidFill>
                            <a:srgbClr val="FF2600"/>
                          </a:solidFill>
                          <a:uFill>
                            <a:solidFill>
                              <a:srgbClr val="FF2600"/>
                            </a:solidFill>
                          </a:uFill>
                          <a:latin typeface="Apple SD 산돌고딕 Neo 세미볼드체"/>
                          <a:ea typeface="Apple SD 산돌고딕 Neo 세미볼드체"/>
                          <a:cs typeface="Apple SD 산돌고딕 Neo 세미볼드체"/>
                          <a:sym typeface="Apple SD 산돌고딕 Neo 세미볼드체"/>
                        </a:rPr>
                        <a:t>Michael Jones</a:t>
                      </a:r>
                      <a:r>
                        <a:rPr sz="1200" b="1" dirty="0" smtClean="0">
                          <a:solidFill>
                            <a:srgbClr val="FF2600"/>
                          </a:solidFill>
                          <a:uFill>
                            <a:solidFill>
                              <a:srgbClr val="FF2600"/>
                            </a:solidFill>
                          </a:uFill>
                          <a:latin typeface="Apple SD 산돌고딕 Neo 세미볼드체"/>
                          <a:ea typeface="Apple SD 산돌고딕 Neo 세미볼드체"/>
                          <a:cs typeface="Apple SD 산돌고딕 Neo 세미볼드체"/>
                          <a:sym typeface="Apple SD 산돌고딕 Neo 세미볼드체"/>
                        </a:rPr>
                        <a:t>:</a:t>
                      </a:r>
                      <a:endParaRPr b="1" dirty="0">
                        <a:solidFill>
                          <a:srgbClr val="D6D6D6"/>
                        </a:solidFill>
                        <a:uFill>
                          <a:solidFill>
                            <a:srgbClr val="D6D6D6"/>
                          </a:solidFill>
                        </a:uFill>
                        <a:latin typeface="Apple SD 산돌고딕 Neo 세미볼드체"/>
                        <a:ea typeface="Apple SD 산돌고딕 Neo 세미볼드체"/>
                        <a:cs typeface="Apple SD 산돌고딕 Neo 세미볼드체"/>
                        <a:sym typeface="Apple SD 산돌고딕 Neo 세미볼드체"/>
                      </a:endParaRPr>
                    </a:p>
                    <a:p>
                      <a:pPr lvl="0" algn="l" defTabSz="914400">
                        <a:lnSpc>
                          <a:spcPct val="80000"/>
                        </a:lnSpc>
                        <a:spcBef>
                          <a:spcPts val="400"/>
                        </a:spcBef>
                        <a:buClr>
                          <a:srgbClr val="000000"/>
                        </a:buClr>
                        <a:tabLst>
                          <a:tab pos="825500" algn="l"/>
                        </a:tabLst>
                        <a:defRPr sz="1800"/>
                      </a:pPr>
                      <a:r>
                        <a:rPr sz="1200" b="1" dirty="0">
                          <a:solidFill>
                            <a:srgbClr val="FF2600"/>
                          </a:solidFill>
                          <a:uFill>
                            <a:solidFill>
                              <a:srgbClr val="FF2600"/>
                            </a:solidFill>
                          </a:uFill>
                          <a:latin typeface="Apple SD 산돌고딕 Neo 세미볼드체"/>
                          <a:ea typeface="Apple SD 산돌고딕 Neo 세미볼드체"/>
                          <a:cs typeface="Apple SD 산돌고딕 Neo 세미볼드체"/>
                          <a:sym typeface="Apple SD 산돌고딕 Neo 세미볼드체"/>
                        </a:rPr>
                        <a:t>Mike </a:t>
                      </a:r>
                      <a:r>
                        <a:rPr sz="1200" b="1" dirty="0" smtClean="0">
                          <a:solidFill>
                            <a:srgbClr val="FF2600"/>
                          </a:solidFill>
                          <a:uFill>
                            <a:solidFill>
                              <a:srgbClr val="FF2600"/>
                            </a:solidFill>
                          </a:uFill>
                          <a:latin typeface="Apple SD 산돌고딕 Neo 세미볼드체"/>
                          <a:ea typeface="Apple SD 산돌고딕 Neo 세미볼드체"/>
                          <a:cs typeface="Apple SD 산돌고딕 Neo 세미볼드체"/>
                          <a:sym typeface="Apple SD 산돌고딕 Neo 세미볼드체"/>
                        </a:rPr>
                        <a:t>Benzy:</a:t>
                      </a:r>
                      <a:endParaRPr b="1" dirty="0">
                        <a:solidFill>
                          <a:srgbClr val="D6D6D6"/>
                        </a:solidFill>
                        <a:uFill>
                          <a:solidFill>
                            <a:srgbClr val="D6D6D6"/>
                          </a:solidFill>
                        </a:uFill>
                        <a:latin typeface="Apple SD 산돌고딕 Neo 세미볼드체"/>
                        <a:ea typeface="Apple SD 산돌고딕 Neo 세미볼드체"/>
                        <a:cs typeface="Apple SD 산돌고딕 Neo 세미볼드체"/>
                        <a:sym typeface="Apple SD 산돌고딕 Neo 세미볼드체"/>
                      </a:endParaRPr>
                    </a:p>
                    <a:p>
                      <a:pPr lvl="0" algn="l" defTabSz="914400">
                        <a:lnSpc>
                          <a:spcPct val="80000"/>
                        </a:lnSpc>
                        <a:spcBef>
                          <a:spcPts val="400"/>
                        </a:spcBef>
                        <a:buClr>
                          <a:srgbClr val="000000"/>
                        </a:buClr>
                        <a:tabLst>
                          <a:tab pos="825500" algn="l"/>
                        </a:tabLst>
                        <a:defRPr sz="1800"/>
                      </a:pPr>
                      <a:r>
                        <a:rPr sz="1200" b="1" dirty="0">
                          <a:solidFill>
                            <a:srgbClr val="FF2600"/>
                          </a:solidFill>
                          <a:uFill>
                            <a:solidFill>
                              <a:srgbClr val="FF2600"/>
                            </a:solidFill>
                          </a:uFill>
                          <a:latin typeface="Apple SD 산돌고딕 Neo 세미볼드체"/>
                          <a:ea typeface="Apple SD 산돌고딕 Neo 세미볼드체"/>
                          <a:cs typeface="Apple SD 산돌고딕 Neo 세미볼드체"/>
                          <a:sym typeface="Apple SD 산돌고딕 Neo 세미볼드체"/>
                        </a:rPr>
                        <a:t>Michelle </a:t>
                      </a:r>
                      <a:r>
                        <a:rPr sz="1200" b="1" dirty="0" smtClean="0">
                          <a:solidFill>
                            <a:srgbClr val="FF2600"/>
                          </a:solidFill>
                          <a:uFill>
                            <a:solidFill>
                              <a:srgbClr val="FF2600"/>
                            </a:solidFill>
                          </a:uFill>
                          <a:latin typeface="Apple SD 산돌고딕 Neo 세미볼드체"/>
                          <a:ea typeface="Apple SD 산돌고딕 Neo 세미볼드체"/>
                          <a:cs typeface="Apple SD 산돌고딕 Neo 세미볼드체"/>
                          <a:sym typeface="Apple SD 산돌고딕 Neo 세미볼드체"/>
                        </a:rPr>
                        <a:t>Blake:</a:t>
                      </a:r>
                      <a:endParaRPr sz="1200" b="0" dirty="0">
                        <a:uFill>
                          <a:solidFill/>
                        </a:uFill>
                        <a:latin typeface="Apple SD 산돌고딕 Neo 세미볼드체"/>
                        <a:ea typeface="Apple SD 산돌고딕 Neo 세미볼드체"/>
                        <a:cs typeface="Apple SD 산돌고딕 Neo 세미볼드체"/>
                        <a:sym typeface="Apple SD 산돌고딕 Neo 세미볼드체"/>
                      </a:endParaRPr>
                    </a:p>
                    <a:p>
                      <a:pPr lvl="0" algn="l" defTabSz="914400">
                        <a:lnSpc>
                          <a:spcPct val="80000"/>
                        </a:lnSpc>
                        <a:spcBef>
                          <a:spcPts val="400"/>
                        </a:spcBef>
                        <a:buClr>
                          <a:srgbClr val="000000"/>
                        </a:buClr>
                        <a:tabLst>
                          <a:tab pos="825500" algn="l"/>
                        </a:tabLst>
                        <a:defRPr sz="1800"/>
                      </a:pPr>
                      <a:r>
                        <a:rPr sz="1200" b="1" dirty="0">
                          <a:solidFill>
                            <a:srgbClr val="FF2600"/>
                          </a:solidFill>
                          <a:uFill>
                            <a:solidFill>
                              <a:srgbClr val="FF2600"/>
                            </a:solidFill>
                          </a:uFill>
                          <a:latin typeface="Apple SD 산돌고딕 Neo 세미볼드체"/>
                          <a:ea typeface="Apple SD 산돌고딕 Neo 세미볼드체"/>
                          <a:cs typeface="Apple SD 산돌고딕 Neo 세미볼드체"/>
                          <a:sym typeface="Apple SD 산돌고딕 Neo 세미볼드체"/>
                        </a:rPr>
                        <a:t>Dawn Cox</a:t>
                      </a:r>
                      <a:r>
                        <a:rPr sz="1200" b="1" dirty="0" smtClean="0">
                          <a:solidFill>
                            <a:srgbClr val="FF2600"/>
                          </a:solidFill>
                          <a:uFill>
                            <a:solidFill>
                              <a:srgbClr val="FF2600"/>
                            </a:solidFill>
                          </a:uFill>
                          <a:latin typeface="Apple SD 산돌고딕 Neo 세미볼드체"/>
                          <a:ea typeface="Apple SD 산돌고딕 Neo 세미볼드체"/>
                          <a:cs typeface="Apple SD 산돌고딕 Neo 세미볼드체"/>
                          <a:sym typeface="Apple SD 산돌고딕 Neo 세미볼드체"/>
                        </a:rPr>
                        <a:t>:</a:t>
                      </a:r>
                      <a:endParaRPr b="1" dirty="0">
                        <a:solidFill>
                          <a:srgbClr val="FF2600"/>
                        </a:solidFill>
                        <a:uFill>
                          <a:solidFill>
                            <a:srgbClr val="FF2600"/>
                          </a:solidFill>
                        </a:uFill>
                        <a:latin typeface="Apple SD 산돌고딕 Neo 세미볼드체"/>
                        <a:ea typeface="Apple SD 산돌고딕 Neo 세미볼드체"/>
                        <a:cs typeface="Apple SD 산돌고딕 Neo 세미볼드체"/>
                        <a:sym typeface="Apple SD 산돌고딕 Neo 세미볼드체"/>
                      </a:endParaRPr>
                    </a:p>
                    <a:p>
                      <a:pPr lvl="0" algn="l" defTabSz="914400">
                        <a:lnSpc>
                          <a:spcPct val="80000"/>
                        </a:lnSpc>
                        <a:spcBef>
                          <a:spcPts val="400"/>
                        </a:spcBef>
                        <a:buClr>
                          <a:srgbClr val="000000"/>
                        </a:buClr>
                        <a:tabLst>
                          <a:tab pos="825500" algn="l"/>
                        </a:tabLst>
                        <a:defRPr sz="1800"/>
                      </a:pPr>
                      <a:r>
                        <a:rPr sz="1200" b="1" dirty="0">
                          <a:solidFill>
                            <a:srgbClr val="FF2600"/>
                          </a:solidFill>
                          <a:uFill>
                            <a:solidFill>
                              <a:srgbClr val="FF2600"/>
                            </a:solidFill>
                          </a:uFill>
                          <a:latin typeface="Apple SD 산돌고딕 Neo 세미볼드체"/>
                          <a:ea typeface="Apple SD 산돌고딕 Neo 세미볼드체"/>
                          <a:cs typeface="Apple SD 산돌고딕 Neo 세미볼드체"/>
                          <a:sym typeface="Apple SD 산돌고딕 Neo 세미볼드체"/>
                        </a:rPr>
                        <a:t>Brian Kruzan:</a:t>
                      </a:r>
                      <a:r>
                        <a:rPr sz="1200" b="1" dirty="0">
                          <a:uFill>
                            <a:solidFill/>
                          </a:uFill>
                          <a:latin typeface="Apple SD 산돌고딕 Neo 세미볼드체"/>
                          <a:ea typeface="Apple SD 산돌고딕 Neo 세미볼드체"/>
                          <a:cs typeface="Apple SD 산돌고딕 Neo 세미볼드체"/>
                          <a:sym typeface="Apple SD 산돌고딕 Neo 세미볼드체"/>
                        </a:rPr>
                        <a:t>  </a:t>
                      </a:r>
                      <a:endParaRPr b="1" dirty="0">
                        <a:solidFill>
                          <a:srgbClr val="D6D6D6"/>
                        </a:solidFill>
                        <a:uFill>
                          <a:solidFill>
                            <a:srgbClr val="D6D6D6"/>
                          </a:solidFill>
                        </a:uFill>
                        <a:latin typeface="Apple SD 산돌고딕 Neo 세미볼드체"/>
                        <a:ea typeface="Apple SD 산돌고딕 Neo 세미볼드체"/>
                        <a:cs typeface="Apple SD 산돌고딕 Neo 세미볼드체"/>
                        <a:sym typeface="Apple SD 산돌고딕 Neo 세미볼드체"/>
                      </a:endParaRPr>
                    </a:p>
                    <a:p>
                      <a:pPr lvl="0" algn="l" defTabSz="914400">
                        <a:lnSpc>
                          <a:spcPct val="80000"/>
                        </a:lnSpc>
                        <a:spcBef>
                          <a:spcPts val="400"/>
                        </a:spcBef>
                        <a:buClr>
                          <a:srgbClr val="000000"/>
                        </a:buClr>
                        <a:tabLst>
                          <a:tab pos="825500" algn="l"/>
                        </a:tabLst>
                        <a:defRPr sz="1800"/>
                      </a:pPr>
                      <a:r>
                        <a:rPr sz="1200" b="1" dirty="0">
                          <a:solidFill>
                            <a:srgbClr val="FF2600"/>
                          </a:solidFill>
                          <a:uFill>
                            <a:solidFill>
                              <a:srgbClr val="FF2600"/>
                            </a:solidFill>
                          </a:uFill>
                          <a:latin typeface="Apple SD 산돌고딕 Neo 세미볼드체"/>
                          <a:ea typeface="Apple SD 산돌고딕 Neo 세미볼드체"/>
                          <a:cs typeface="Apple SD 산돌고딕 Neo 세미볼드체"/>
                          <a:sym typeface="Apple SD 산돌고딕 Neo 세미볼드체"/>
                        </a:rPr>
                        <a:t>Sean Pierce:</a:t>
                      </a:r>
                      <a:r>
                        <a:rPr sz="1200" b="1" dirty="0">
                          <a:uFill>
                            <a:solidFill/>
                          </a:uFill>
                          <a:latin typeface="Apple SD 산돌고딕 Neo 세미볼드체"/>
                          <a:ea typeface="Apple SD 산돌고딕 Neo 세미볼드체"/>
                          <a:cs typeface="Apple SD 산돌고딕 Neo 세미볼드체"/>
                          <a:sym typeface="Apple SD 산돌고딕 Neo 세미볼드체"/>
                        </a:rPr>
                        <a:t>  </a:t>
                      </a:r>
                    </a:p>
                  </a:txBody>
                  <a:tcPr marL="38100" marR="38100" marT="38100" marB="38100" horzOverflow="overflow">
                    <a:lnL w="12700">
                      <a:solidFill>
                        <a:srgbClr val="797979"/>
                      </a:solidFill>
                      <a:round/>
                    </a:lnL>
                    <a:lnR w="12700">
                      <a:solidFill>
                        <a:srgbClr val="797979"/>
                      </a:solidFill>
                      <a:round/>
                    </a:lnR>
                    <a:lnT w="12700">
                      <a:solidFill>
                        <a:srgbClr val="797979"/>
                      </a:solidFill>
                      <a:round/>
                    </a:lnT>
                    <a:lnB w="12700" cap="flat" cmpd="sng" algn="ctr">
                      <a:solidFill>
                        <a:srgbClr val="7979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80323">
                <a:tc>
                  <a:txBody>
                    <a:bodyPr/>
                    <a:lstStyle/>
                    <a:p>
                      <a:pPr lvl="0" algn="l" defTabSz="914400">
                        <a:lnSpc>
                          <a:spcPct val="80000"/>
                        </a:lnSpc>
                        <a:spcBef>
                          <a:spcPts val="500"/>
                        </a:spcBef>
                        <a:buClr>
                          <a:srgbClr val="000000"/>
                        </a:buClr>
                        <a:tabLst>
                          <a:tab pos="825500" algn="l"/>
                        </a:tabLst>
                        <a:defRPr sz="1800"/>
                      </a:pPr>
                      <a:endParaRPr sz="1200" dirty="0">
                        <a:solidFill>
                          <a:srgbClr val="FF2600"/>
                        </a:solidFill>
                        <a:uFill>
                          <a:solidFill>
                            <a:srgbClr val="FF2600"/>
                          </a:solidFill>
                        </a:uFill>
                        <a:latin typeface="Apple SD 산돌고딕 Neo 중간체"/>
                        <a:ea typeface="Apple SD 산돌고딕 Neo 중간체"/>
                        <a:cs typeface="Apple SD 산돌고딕 Neo 중간체"/>
                        <a:sym typeface="Apple SD 산돌고딕 Neo 중간체"/>
                      </a:endParaRPr>
                    </a:p>
                  </a:txBody>
                  <a:tcPr marL="38100" marR="38100" marT="38100" marB="38100" horzOverflow="overflow">
                    <a:lnL w="12700">
                      <a:solidFill>
                        <a:srgbClr val="797979"/>
                      </a:solidFill>
                      <a:round/>
                    </a:lnL>
                    <a:lnR w="12700" cap="flat" cmpd="sng" algn="ctr">
                      <a:solidFill>
                        <a:srgbClr val="7979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>
                      <a:solidFill>
                        <a:srgbClr val="797979"/>
                      </a:solidFill>
                      <a:round/>
                    </a:lnT>
                    <a:lnB w="12700">
                      <a:solidFill>
                        <a:srgbClr val="797979"/>
                      </a:solidFill>
                      <a:round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l" defTabSz="914400">
                        <a:lnSpc>
                          <a:spcPct val="80000"/>
                        </a:lnSpc>
                        <a:spcBef>
                          <a:spcPts val="400"/>
                        </a:spcBef>
                        <a:buClr>
                          <a:srgbClr val="000000"/>
                        </a:buClr>
                        <a:tabLst>
                          <a:tab pos="825500" algn="l"/>
                        </a:tabLst>
                        <a:defRPr sz="1800"/>
                      </a:pPr>
                      <a:endParaRPr sz="1200" b="1" dirty="0">
                        <a:uFill>
                          <a:solidFill/>
                        </a:uFill>
                        <a:latin typeface="Apple SD 산돌고딕 Neo 세미볼드체"/>
                        <a:ea typeface="Apple SD 산돌고딕 Neo 세미볼드체"/>
                        <a:cs typeface="Apple SD 산돌고딕 Neo 세미볼드체"/>
                        <a:sym typeface="Apple SD 산돌고딕 Neo 세미볼드체"/>
                      </a:endParaRPr>
                    </a:p>
                  </a:txBody>
                  <a:tcPr marL="38100" marR="38100" marT="38100" marB="38100" horzOverflow="overflow">
                    <a:lnL w="12700" cap="flat" cmpd="sng" algn="ctr">
                      <a:solidFill>
                        <a:srgbClr val="7979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rgbClr val="797979"/>
                      </a:solidFill>
                      <a:round/>
                    </a:lnR>
                    <a:lnT w="12700">
                      <a:solidFill>
                        <a:srgbClr val="797979"/>
                      </a:solidFill>
                      <a:round/>
                    </a:lnT>
                    <a:lnB w="12700">
                      <a:solidFill>
                        <a:srgbClr val="797979"/>
                      </a:solidFill>
                      <a:round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15" name="Shape 115"/>
          <p:cNvSpPr/>
          <p:nvPr/>
        </p:nvSpPr>
        <p:spPr>
          <a:xfrm>
            <a:off x="5669280" y="4974336"/>
            <a:ext cx="671659" cy="1446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 lvl="0" algn="l">
              <a:spcBef>
                <a:spcPts val="50"/>
              </a:spcBef>
              <a:defRPr sz="1800"/>
            </a:pPr>
            <a:r>
              <a:rPr sz="1200" dirty="0"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rPr>
              <a:t>1455594</a:t>
            </a:r>
          </a:p>
          <a:p>
            <a:pPr lvl="0" algn="l">
              <a:spcBef>
                <a:spcPts val="50"/>
              </a:spcBef>
              <a:defRPr sz="1800"/>
            </a:pPr>
            <a:r>
              <a:rPr sz="1200" dirty="0"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rPr>
              <a:t>2093376</a:t>
            </a:r>
          </a:p>
          <a:p>
            <a:pPr lvl="0" algn="l">
              <a:spcBef>
                <a:spcPts val="50"/>
              </a:spcBef>
              <a:defRPr sz="1800"/>
            </a:pPr>
            <a:r>
              <a:rPr sz="1200" dirty="0"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rPr>
              <a:t>1456756</a:t>
            </a:r>
          </a:p>
          <a:p>
            <a:pPr lvl="0" algn="l">
              <a:spcBef>
                <a:spcPts val="50"/>
              </a:spcBef>
              <a:defRPr sz="1800"/>
            </a:pPr>
            <a:r>
              <a:rPr sz="1200" dirty="0"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rPr>
              <a:t>1512790</a:t>
            </a:r>
          </a:p>
          <a:p>
            <a:pPr lvl="0" algn="l">
              <a:spcBef>
                <a:spcPts val="50"/>
              </a:spcBef>
              <a:defRPr sz="1800"/>
            </a:pPr>
            <a:r>
              <a:rPr sz="1200" dirty="0"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rPr>
              <a:t>1513058</a:t>
            </a:r>
          </a:p>
          <a:p>
            <a:pPr lvl="0" algn="l">
              <a:spcBef>
                <a:spcPts val="50"/>
              </a:spcBef>
              <a:defRPr sz="1800"/>
            </a:pPr>
            <a:r>
              <a:rPr sz="1200" dirty="0"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rPr>
              <a:t>1611970</a:t>
            </a:r>
          </a:p>
          <a:p>
            <a:pPr lvl="0" algn="l">
              <a:spcBef>
                <a:spcPts val="50"/>
              </a:spcBef>
              <a:defRPr sz="1800"/>
            </a:pPr>
            <a:r>
              <a:rPr sz="1200" dirty="0"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rPr>
              <a:t>1456862</a:t>
            </a:r>
          </a:p>
        </p:txBody>
      </p:sp>
      <p:grpSp>
        <p:nvGrpSpPr>
          <p:cNvPr id="125" name="Group 125"/>
          <p:cNvGrpSpPr/>
          <p:nvPr/>
        </p:nvGrpSpPr>
        <p:grpSpPr>
          <a:xfrm>
            <a:off x="152400" y="4316295"/>
            <a:ext cx="4229101" cy="2143898"/>
            <a:chOff x="7937" y="2530356"/>
            <a:chExt cx="4229101" cy="2143897"/>
          </a:xfrm>
        </p:grpSpPr>
        <p:sp>
          <p:nvSpPr>
            <p:cNvPr id="117" name="Shape 117"/>
            <p:cNvSpPr/>
            <p:nvPr/>
          </p:nvSpPr>
          <p:spPr>
            <a:xfrm>
              <a:off x="20637" y="2530356"/>
              <a:ext cx="4216401" cy="4464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8100" tIns="38100" rIns="38100" bIns="38100" numCol="1" anchor="ctr">
              <a:noAutofit/>
            </a:bodyPr>
            <a:lstStyle>
              <a:lvl1pPr algn="l">
                <a:defRPr sz="2600">
                  <a:solidFill>
                    <a:srgbClr val="450E59"/>
                  </a:solidFill>
                  <a:latin typeface="Apple SD 산돌고딕 Neo 무거운"/>
                  <a:ea typeface="Apple SD 산돌고딕 Neo 무거운"/>
                  <a:cs typeface="Apple SD 산돌고딕 Neo 무거운"/>
                  <a:sym typeface="Apple SD 산돌고딕 Neo 무거운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600">
                  <a:solidFill>
                    <a:srgbClr val="450E59"/>
                  </a:solidFill>
                </a:rPr>
                <a:t>Project Plan:</a:t>
              </a:r>
            </a:p>
          </p:txBody>
        </p:sp>
        <p:sp>
          <p:nvSpPr>
            <p:cNvPr id="118" name="Shape 118"/>
            <p:cNvSpPr/>
            <p:nvPr/>
          </p:nvSpPr>
          <p:spPr>
            <a:xfrm>
              <a:off x="20637" y="3027818"/>
              <a:ext cx="4216401" cy="344397"/>
            </a:xfrm>
            <a:prstGeom prst="rect">
              <a:avLst/>
            </a:prstGeom>
            <a:gradFill flip="none" rotWithShape="1">
              <a:gsLst>
                <a:gs pos="0">
                  <a:srgbClr val="FF2600">
                    <a:alpha val="88000"/>
                  </a:srgbClr>
                </a:gs>
                <a:gs pos="100000">
                  <a:srgbClr val="531B93">
                    <a:alpha val="88000"/>
                  </a:srgbClr>
                </a:gs>
              </a:gsLst>
              <a:lin ang="0" scaled="0"/>
            </a:gradFill>
            <a:ln w="12700" cap="flat">
              <a:solidFill>
                <a:srgbClr val="424242">
                  <a:alpha val="88000"/>
                </a:srgbClr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8100" tIns="38100" rIns="38100" bIns="38100" numCol="1" anchor="ctr">
              <a:noAutofit/>
            </a:bodyPr>
            <a:lstStyle>
              <a:lvl1pPr algn="l">
                <a:defRPr sz="1200" b="1">
                  <a:solidFill>
                    <a:srgbClr val="FFFFFF"/>
                  </a:solidFill>
                  <a:latin typeface="Apple SD 산돌고딕 Neo 일반체"/>
                  <a:ea typeface="Apple SD 산돌고딕 Neo 일반체"/>
                  <a:cs typeface="Apple SD 산돌고딕 Neo 일반체"/>
                  <a:sym typeface="Apple SD 산돌고딕 Neo 일반체"/>
                </a:defRPr>
              </a:lvl1pPr>
            </a:lstStyle>
            <a:p>
              <a:pPr lvl="0">
                <a:defRPr sz="1800" b="0">
                  <a:solidFill>
                    <a:srgbClr val="000000"/>
                  </a:solidFill>
                </a:defRPr>
              </a:pPr>
              <a:r>
                <a:rPr sz="1200" b="1">
                  <a:solidFill>
                    <a:srgbClr val="FFFFFF"/>
                  </a:solidFill>
                </a:rPr>
                <a:t>         Phase                      Start Date                   End Date</a:t>
              </a:r>
            </a:p>
          </p:txBody>
        </p:sp>
        <p:sp>
          <p:nvSpPr>
            <p:cNvPr id="119" name="Shape 119"/>
            <p:cNvSpPr/>
            <p:nvPr/>
          </p:nvSpPr>
          <p:spPr>
            <a:xfrm>
              <a:off x="1493837" y="3398709"/>
              <a:ext cx="1270001" cy="1275544"/>
            </a:xfrm>
            <a:prstGeom prst="rect">
              <a:avLst/>
            </a:prstGeom>
            <a:gradFill flip="none" rotWithShape="1">
              <a:gsLst>
                <a:gs pos="0">
                  <a:srgbClr val="FFFFFF">
                    <a:alpha val="91000"/>
                  </a:srgbClr>
                </a:gs>
                <a:gs pos="100000">
                  <a:srgbClr val="C0C0C0">
                    <a:alpha val="91000"/>
                  </a:srgbClr>
                </a:gs>
              </a:gsLst>
              <a:lin ang="5400000" scaled="0"/>
            </a:gradFill>
            <a:ln w="12700" cap="flat">
              <a:solidFill>
                <a:srgbClr val="424242">
                  <a:alpha val="91000"/>
                </a:srgbClr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70000"/>
                </a:lnSpc>
                <a:defRPr sz="1800"/>
              </a:pPr>
              <a:r>
                <a:rPr sz="1200" dirty="0">
                  <a:latin typeface="Apple SD 산돌고딕 Neo 일반체"/>
                  <a:ea typeface="Apple SD 산돌고딕 Neo 일반체"/>
                  <a:cs typeface="Apple SD 산돌고딕 Neo 일반체"/>
                  <a:sym typeface="Apple SD 산돌고딕 Neo 일반체"/>
                </a:rPr>
                <a:t>11/01/2013</a:t>
              </a:r>
            </a:p>
            <a:p>
              <a:pPr lvl="0">
                <a:lnSpc>
                  <a:spcPct val="170000"/>
                </a:lnSpc>
                <a:defRPr sz="1800"/>
              </a:pPr>
              <a:r>
                <a:rPr sz="1200" dirty="0">
                  <a:latin typeface="Apple SD 산돌고딕 Neo 일반체"/>
                  <a:ea typeface="Apple SD 산돌고딕 Neo 일반체"/>
                  <a:cs typeface="Apple SD 산돌고딕 Neo 일반체"/>
                  <a:sym typeface="Apple SD 산돌고딕 Neo 일반체"/>
                </a:rPr>
                <a:t>11/11/2013</a:t>
              </a:r>
            </a:p>
            <a:p>
              <a:pPr lvl="0">
                <a:lnSpc>
                  <a:spcPct val="170000"/>
                </a:lnSpc>
                <a:defRPr sz="1800"/>
              </a:pPr>
              <a:r>
                <a:rPr sz="1200" dirty="0">
                  <a:latin typeface="Apple SD 산돌고딕 Neo 일반체"/>
                  <a:ea typeface="Apple SD 산돌고딕 Neo 일반체"/>
                  <a:cs typeface="Apple SD 산돌고딕 Neo 일반체"/>
                  <a:sym typeface="Apple SD 산돌고딕 Neo 일반체"/>
                </a:rPr>
                <a:t>11/18/2013</a:t>
              </a:r>
            </a:p>
            <a:p>
              <a:pPr lvl="0">
                <a:lnSpc>
                  <a:spcPct val="170000"/>
                </a:lnSpc>
                <a:defRPr sz="1800"/>
              </a:pPr>
              <a:r>
                <a:rPr sz="1200" dirty="0">
                  <a:latin typeface="Apple SD 산돌고딕 Neo 일반체"/>
                  <a:ea typeface="Apple SD 산돌고딕 Neo 일반체"/>
                  <a:cs typeface="Apple SD 산돌고딕 Neo 일반체"/>
                  <a:sym typeface="Apple SD 산돌고딕 Neo 일반체"/>
                </a:rPr>
                <a:t>12/09/2013</a:t>
              </a:r>
            </a:p>
          </p:txBody>
        </p:sp>
        <p:sp>
          <p:nvSpPr>
            <p:cNvPr id="120" name="Shape 120"/>
            <p:cNvSpPr/>
            <p:nvPr/>
          </p:nvSpPr>
          <p:spPr>
            <a:xfrm>
              <a:off x="7937" y="3395661"/>
              <a:ext cx="1270001" cy="1275544"/>
            </a:xfrm>
            <a:prstGeom prst="rect">
              <a:avLst/>
            </a:prstGeom>
            <a:gradFill flip="none" rotWithShape="1">
              <a:gsLst>
                <a:gs pos="0">
                  <a:srgbClr val="FFFFFF">
                    <a:alpha val="91000"/>
                  </a:srgbClr>
                </a:gs>
                <a:gs pos="100000">
                  <a:srgbClr val="C0C0C0">
                    <a:alpha val="91000"/>
                  </a:srgbClr>
                </a:gs>
              </a:gsLst>
              <a:lin ang="5400000" scaled="0"/>
            </a:gradFill>
            <a:ln w="12700" cap="flat">
              <a:solidFill>
                <a:srgbClr val="424242">
                  <a:alpha val="91000"/>
                </a:srgbClr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70000"/>
                </a:lnSpc>
                <a:spcAft>
                  <a:spcPts val="40"/>
                </a:spcAft>
                <a:defRPr sz="1800"/>
              </a:pPr>
              <a:r>
                <a:rPr sz="1200" dirty="0">
                  <a:latin typeface="Apple SD 산돌고딕 Neo 강한 볼드체"/>
                  <a:ea typeface="Apple SD 산돌고딕 Neo 강한 볼드체"/>
                  <a:cs typeface="Apple SD 산돌고딕 Neo 강한 볼드체"/>
                  <a:sym typeface="Apple SD 산돌고딕 Neo 강한 볼드체"/>
                </a:rPr>
                <a:t>Assess</a:t>
              </a:r>
            </a:p>
            <a:p>
              <a:pPr lvl="0">
                <a:lnSpc>
                  <a:spcPct val="170000"/>
                </a:lnSpc>
                <a:spcAft>
                  <a:spcPts val="40"/>
                </a:spcAft>
                <a:defRPr sz="1800"/>
              </a:pPr>
              <a:r>
                <a:rPr sz="1200" dirty="0">
                  <a:latin typeface="Apple SD 산돌고딕 Neo 강한 볼드체"/>
                  <a:ea typeface="Apple SD 산돌고딕 Neo 강한 볼드체"/>
                  <a:cs typeface="Apple SD 산돌고딕 Neo 강한 볼드체"/>
                  <a:sym typeface="Apple SD 산돌고딕 Neo 강한 볼드체"/>
                </a:rPr>
                <a:t>Build</a:t>
              </a:r>
            </a:p>
            <a:p>
              <a:pPr lvl="0">
                <a:lnSpc>
                  <a:spcPct val="170000"/>
                </a:lnSpc>
                <a:spcAft>
                  <a:spcPts val="40"/>
                </a:spcAft>
                <a:defRPr sz="1800"/>
              </a:pPr>
              <a:r>
                <a:rPr sz="1200" dirty="0">
                  <a:latin typeface="Apple SD 산돌고딕 Neo 강한 볼드체"/>
                  <a:ea typeface="Apple SD 산돌고딕 Neo 강한 볼드체"/>
                  <a:cs typeface="Apple SD 산돌고딕 Neo 강한 볼드체"/>
                  <a:sym typeface="Apple SD 산돌고딕 Neo 강한 볼드체"/>
                </a:rPr>
                <a:t>Launch</a:t>
              </a:r>
            </a:p>
            <a:p>
              <a:pPr lvl="0">
                <a:lnSpc>
                  <a:spcPct val="170000"/>
                </a:lnSpc>
                <a:spcAft>
                  <a:spcPts val="40"/>
                </a:spcAft>
                <a:defRPr sz="1800"/>
              </a:pPr>
              <a:r>
                <a:rPr sz="1200" dirty="0">
                  <a:latin typeface="Apple SD 산돌고딕 Neo 강한 볼드체"/>
                  <a:ea typeface="Apple SD 산돌고딕 Neo 강한 볼드체"/>
                  <a:cs typeface="Apple SD 산돌고딕 Neo 강한 볼드체"/>
                  <a:sym typeface="Apple SD 산돌고딕 Neo 강한 볼드체"/>
                </a:rPr>
                <a:t>Evaluate</a:t>
              </a:r>
            </a:p>
          </p:txBody>
        </p:sp>
        <p:sp>
          <p:nvSpPr>
            <p:cNvPr id="121" name="Shape 121"/>
            <p:cNvSpPr/>
            <p:nvPr/>
          </p:nvSpPr>
          <p:spPr>
            <a:xfrm>
              <a:off x="2967037" y="3398709"/>
              <a:ext cx="1270001" cy="1275544"/>
            </a:xfrm>
            <a:prstGeom prst="rect">
              <a:avLst/>
            </a:prstGeom>
            <a:gradFill flip="none" rotWithShape="1">
              <a:gsLst>
                <a:gs pos="0">
                  <a:srgbClr val="FFFFFF">
                    <a:alpha val="91000"/>
                  </a:srgbClr>
                </a:gs>
                <a:gs pos="100000">
                  <a:srgbClr val="C0C0C0">
                    <a:alpha val="91000"/>
                  </a:srgbClr>
                </a:gs>
              </a:gsLst>
              <a:lin ang="5400000" scaled="0"/>
            </a:gradFill>
            <a:ln w="12700" cap="flat">
              <a:solidFill>
                <a:srgbClr val="424242">
                  <a:alpha val="91000"/>
                </a:srgbClr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170000"/>
                </a:lnSpc>
                <a:defRPr sz="1800"/>
              </a:pPr>
              <a:r>
                <a:rPr sz="1200" dirty="0">
                  <a:latin typeface="Apple SD 산돌고딕 Neo 일반체"/>
                  <a:ea typeface="Apple SD 산돌고딕 Neo 일반체"/>
                  <a:cs typeface="Apple SD 산돌고딕 Neo 일반체"/>
                  <a:sym typeface="Apple SD 산돌고딕 Neo 일반체"/>
                </a:rPr>
                <a:t>11/08/2013</a:t>
              </a:r>
            </a:p>
            <a:p>
              <a:pPr lvl="0">
                <a:lnSpc>
                  <a:spcPct val="160000"/>
                </a:lnSpc>
                <a:defRPr sz="1800"/>
              </a:pPr>
              <a:r>
                <a:rPr sz="1200" dirty="0">
                  <a:latin typeface="Apple SD 산돌고딕 Neo 일반체"/>
                  <a:ea typeface="Apple SD 산돌고딕 Neo 일반체"/>
                  <a:cs typeface="Apple SD 산돌고딕 Neo 일반체"/>
                  <a:sym typeface="Apple SD 산돌고딕 Neo 일반체"/>
                </a:rPr>
                <a:t>11/15/2013</a:t>
              </a:r>
            </a:p>
            <a:p>
              <a:pPr lvl="0">
                <a:lnSpc>
                  <a:spcPct val="160000"/>
                </a:lnSpc>
                <a:defRPr sz="1800"/>
              </a:pPr>
              <a:r>
                <a:rPr sz="1200" dirty="0">
                  <a:latin typeface="Apple SD 산돌고딕 Neo 일반체"/>
                  <a:ea typeface="Apple SD 산돌고딕 Neo 일반체"/>
                  <a:cs typeface="Apple SD 산돌고딕 Neo 일반체"/>
                  <a:sym typeface="Apple SD 산돌고딕 Neo 일반체"/>
                </a:rPr>
                <a:t>12/07/2013</a:t>
              </a:r>
            </a:p>
            <a:p>
              <a:pPr lvl="0">
                <a:lnSpc>
                  <a:spcPct val="160000"/>
                </a:lnSpc>
                <a:defRPr sz="1800"/>
              </a:pPr>
              <a:r>
                <a:rPr sz="1200" dirty="0">
                  <a:latin typeface="Apple SD 산돌고딕 Neo 일반체"/>
                  <a:ea typeface="Apple SD 산돌고딕 Neo 일반체"/>
                  <a:cs typeface="Apple SD 산돌고딕 Neo 일반체"/>
                  <a:sym typeface="Apple SD 산돌고딕 Neo 일반체"/>
                </a:rPr>
                <a:t>02/15/2014</a:t>
              </a:r>
            </a:p>
          </p:txBody>
        </p:sp>
        <p:sp>
          <p:nvSpPr>
            <p:cNvPr id="122" name="Shape 122"/>
            <p:cNvSpPr/>
            <p:nvPr/>
          </p:nvSpPr>
          <p:spPr>
            <a:xfrm flipH="1" flipV="1">
              <a:off x="46037" y="3716599"/>
              <a:ext cx="4127501" cy="14"/>
            </a:xfrm>
            <a:prstGeom prst="line">
              <a:avLst/>
            </a:prstGeom>
            <a:gradFill flip="none" rotWithShape="1">
              <a:gsLst>
                <a:gs pos="0">
                  <a:srgbClr val="FF2600"/>
                </a:gs>
                <a:gs pos="47666">
                  <a:srgbClr val="B11B51"/>
                </a:gs>
                <a:gs pos="100000">
                  <a:srgbClr val="531B93"/>
                </a:gs>
              </a:gsLst>
              <a:lin ang="0" scaled="0"/>
            </a:gradFill>
            <a:ln w="12700" cap="flat">
              <a:solidFill>
                <a:srgbClr val="531B93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3" name="Shape 123"/>
            <p:cNvSpPr/>
            <p:nvPr/>
          </p:nvSpPr>
          <p:spPr>
            <a:xfrm flipH="1">
              <a:off x="46037" y="4035497"/>
              <a:ext cx="4127501" cy="1"/>
            </a:xfrm>
            <a:prstGeom prst="line">
              <a:avLst/>
            </a:prstGeom>
            <a:gradFill flip="none" rotWithShape="1">
              <a:gsLst>
                <a:gs pos="0">
                  <a:srgbClr val="FF2600"/>
                </a:gs>
                <a:gs pos="47666">
                  <a:srgbClr val="B11B51"/>
                </a:gs>
                <a:gs pos="100000">
                  <a:srgbClr val="531B93"/>
                </a:gs>
              </a:gsLst>
              <a:lin ang="0" scaled="0"/>
            </a:gradFill>
            <a:ln w="12700" cap="flat">
              <a:solidFill>
                <a:srgbClr val="531B93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4" name="Shape 124"/>
            <p:cNvSpPr/>
            <p:nvPr/>
          </p:nvSpPr>
          <p:spPr>
            <a:xfrm flipH="1">
              <a:off x="46037" y="4341627"/>
              <a:ext cx="4127501" cy="5"/>
            </a:xfrm>
            <a:prstGeom prst="line">
              <a:avLst/>
            </a:prstGeom>
            <a:noFill/>
            <a:ln w="12700" cap="flat">
              <a:solidFill>
                <a:srgbClr val="531B93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pic>
        <p:nvPicPr>
          <p:cNvPr id="126" name="Screen Shot 2014-03-26 at 1.32.11 PM.png"/>
          <p:cNvPicPr/>
          <p:nvPr/>
        </p:nvPicPr>
        <p:blipFill>
          <a:blip r:embed="rId2" cstate="print">
            <a:alphaModFix amt="5000"/>
            <a:extLst/>
          </a:blip>
          <a:stretch>
            <a:fillRect/>
          </a:stretch>
        </p:blipFill>
        <p:spPr>
          <a:xfrm>
            <a:off x="1549400" y="-279400"/>
            <a:ext cx="6045200" cy="2008567"/>
          </a:xfrm>
          <a:prstGeom prst="rect">
            <a:avLst/>
          </a:prstGeom>
          <a:ln w="12700">
            <a:miter lim="400000"/>
          </a:ln>
        </p:spPr>
      </p:pic>
      <p:sp>
        <p:nvSpPr>
          <p:cNvPr id="128" name="Shape 128"/>
          <p:cNvSpPr/>
          <p:nvPr/>
        </p:nvSpPr>
        <p:spPr>
          <a:xfrm>
            <a:off x="127000" y="1460500"/>
            <a:ext cx="8839200" cy="254000"/>
          </a:xfrm>
          <a:prstGeom prst="rightArrow">
            <a:avLst>
              <a:gd name="adj1" fmla="val 50000"/>
              <a:gd name="adj2" fmla="val 145000"/>
            </a:avLst>
          </a:prstGeom>
          <a:gradFill>
            <a:gsLst>
              <a:gs pos="0">
                <a:srgbClr val="FF2600">
                  <a:alpha val="88000"/>
                </a:srgbClr>
              </a:gs>
              <a:gs pos="100000">
                <a:srgbClr val="531B93">
                  <a:alpha val="88000"/>
                </a:srgbClr>
              </a:gs>
            </a:gsLst>
            <a:lin ang="1200000"/>
          </a:gradFill>
          <a:ln w="12700">
            <a:miter lim="400000"/>
          </a:ln>
          <a:effectLst>
            <a:outerShdw blurRad="76200" dist="12700" dir="5220000" rotWithShape="0">
              <a:srgbClr val="919191">
                <a:alpha val="91000"/>
              </a:srgbClr>
            </a:outerShdw>
          </a:effectLst>
        </p:spPr>
        <p:txBody>
          <a:bodyPr lIns="38100" tIns="38100" rIns="38100" bIns="38100" anchor="ctr"/>
          <a:lstStyle/>
          <a:p>
            <a:pPr lvl="0">
              <a:defRPr sz="2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29" name="Shape 12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>
            <a:lvl1pPr>
              <a:defRPr sz="1400">
                <a:solidFill>
                  <a:srgbClr val="797979"/>
                </a:solidFill>
                <a:uFill>
                  <a:solidFill>
                    <a:srgbClr val="797979"/>
                  </a:solidFill>
                </a:uFill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fld id="{86CB4B4D-7CA3-9044-876B-883B54F8677D}" type="slidenum">
              <a:rPr sz="1400">
                <a:solidFill>
                  <a:srgbClr val="797979"/>
                </a:solidFill>
                <a:uFill>
                  <a:solidFill>
                    <a:srgbClr val="797979"/>
                  </a:solidFill>
                </a:uFill>
              </a:rPr>
              <a:pPr lvl="0">
                <a:defRPr sz="1800">
                  <a:solidFill>
                    <a:srgbClr val="000000"/>
                  </a:solidFill>
                  <a:uFillTx/>
                </a:defRPr>
              </a:pPr>
              <a:t>6</a:t>
            </a:fld>
            <a:endParaRPr sz="1400">
              <a:solidFill>
                <a:srgbClr val="797979"/>
              </a:solidFill>
              <a:uFill>
                <a:solidFill>
                  <a:srgbClr val="797979"/>
                </a:solidFill>
              </a:uFill>
            </a:endParaRPr>
          </a:p>
        </p:txBody>
      </p:sp>
      <p:pic>
        <p:nvPicPr>
          <p:cNvPr id="18" name="Picture 2" descr="C:\Users\mjb1753\Pictures\FedEx Truck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223760" y="6035040"/>
            <a:ext cx="1828800" cy="750888"/>
          </a:xfrm>
          <a:prstGeom prst="rect">
            <a:avLst/>
          </a:prstGeom>
          <a:noFill/>
        </p:spPr>
      </p:pic>
    </p:spTree>
  </p:cSld>
  <p:clrMapOvr>
    <a:masterClrMapping/>
  </p:clrMapOvr>
  <p:transition spd="slow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Screen Shot 2014-03-26 at 1.32.11 PM.png"/>
          <p:cNvPicPr/>
          <p:nvPr/>
        </p:nvPicPr>
        <p:blipFill>
          <a:blip r:embed="rId2" cstate="print">
            <a:alphaModFix amt="5000"/>
            <a:extLst/>
          </a:blip>
          <a:stretch>
            <a:fillRect/>
          </a:stretch>
        </p:blipFill>
        <p:spPr>
          <a:xfrm>
            <a:off x="1549400" y="-279400"/>
            <a:ext cx="6045200" cy="2008567"/>
          </a:xfrm>
          <a:prstGeom prst="rect">
            <a:avLst/>
          </a:prstGeom>
          <a:ln w="12700">
            <a:miter lim="400000"/>
          </a:ln>
        </p:spPr>
      </p:pic>
      <p:sp>
        <p:nvSpPr>
          <p:cNvPr id="132" name="Shape 132"/>
          <p:cNvSpPr/>
          <p:nvPr/>
        </p:nvSpPr>
        <p:spPr>
          <a:xfrm>
            <a:off x="101600" y="673100"/>
            <a:ext cx="7912100" cy="749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ctr">
            <a:spAutoFit/>
          </a:bodyPr>
          <a:lstStyle/>
          <a:p>
            <a:pPr lvl="0" algn="l">
              <a:defRPr sz="1800"/>
            </a:pPr>
            <a:r>
              <a:rPr sz="4400" dirty="0"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rPr>
              <a:t>Assess:</a:t>
            </a:r>
            <a:r>
              <a:rPr sz="2000" dirty="0">
                <a:solidFill>
                  <a:srgbClr val="FF4013"/>
                </a:solidFill>
                <a:latin typeface="Apple SD 산돌고딕 Neo 중간체"/>
                <a:ea typeface="Apple SD 산돌고딕 Neo 중간체"/>
                <a:cs typeface="Apple SD 산돌고딕 Neo 중간체"/>
                <a:sym typeface="Apple SD 산돌고딕 Neo 중간체"/>
              </a:rPr>
              <a:t> </a:t>
            </a:r>
            <a:r>
              <a:rPr sz="2000" dirty="0">
                <a:solidFill>
                  <a:srgbClr val="3C081B"/>
                </a:solidFill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rPr>
              <a:t>Understanding the Customer Experience</a:t>
            </a:r>
          </a:p>
        </p:txBody>
      </p:sp>
      <p:sp>
        <p:nvSpPr>
          <p:cNvPr id="133" name="Shape 133"/>
          <p:cNvSpPr/>
          <p:nvPr/>
        </p:nvSpPr>
        <p:spPr>
          <a:xfrm>
            <a:off x="127000" y="1460500"/>
            <a:ext cx="8839200" cy="254000"/>
          </a:xfrm>
          <a:prstGeom prst="rightArrow">
            <a:avLst>
              <a:gd name="adj1" fmla="val 50000"/>
              <a:gd name="adj2" fmla="val 145000"/>
            </a:avLst>
          </a:prstGeom>
          <a:gradFill>
            <a:gsLst>
              <a:gs pos="0">
                <a:srgbClr val="FF2600">
                  <a:alpha val="88000"/>
                </a:srgbClr>
              </a:gs>
              <a:gs pos="100000">
                <a:srgbClr val="531B93">
                  <a:alpha val="88000"/>
                </a:srgbClr>
              </a:gs>
            </a:gsLst>
            <a:lin ang="1200000"/>
          </a:gradFill>
          <a:ln w="12700">
            <a:miter lim="400000"/>
          </a:ln>
          <a:effectLst>
            <a:outerShdw blurRad="76200" dist="12700" dir="5220000" rotWithShape="0">
              <a:srgbClr val="919191">
                <a:alpha val="91000"/>
              </a:srgbClr>
            </a:outerShdw>
          </a:effectLst>
        </p:spPr>
        <p:txBody>
          <a:bodyPr lIns="38100" tIns="38100" rIns="38100" bIns="38100" anchor="ctr"/>
          <a:lstStyle/>
          <a:p>
            <a:pPr lvl="0">
              <a:defRPr sz="2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34" name="Shape 13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>
            <a:lvl1pPr>
              <a:defRPr sz="1400">
                <a:solidFill>
                  <a:srgbClr val="797979"/>
                </a:solidFill>
                <a:uFill>
                  <a:solidFill>
                    <a:srgbClr val="797979"/>
                  </a:solidFill>
                </a:uFill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fld id="{86CB4B4D-7CA3-9044-876B-883B54F8677D}" type="slidenum">
              <a:rPr sz="1400">
                <a:solidFill>
                  <a:srgbClr val="797979"/>
                </a:solidFill>
                <a:uFill>
                  <a:solidFill>
                    <a:srgbClr val="797979"/>
                  </a:solidFill>
                </a:uFill>
              </a:rPr>
              <a:pPr lvl="0">
                <a:defRPr sz="1800">
                  <a:solidFill>
                    <a:srgbClr val="000000"/>
                  </a:solidFill>
                  <a:uFillTx/>
                </a:defRPr>
              </a:pPr>
              <a:t>7</a:t>
            </a:fld>
            <a:endParaRPr sz="1400">
              <a:solidFill>
                <a:srgbClr val="797979"/>
              </a:solidFill>
              <a:uFill>
                <a:solidFill>
                  <a:srgbClr val="797979"/>
                </a:solidFill>
              </a:uFill>
            </a:endParaRPr>
          </a:p>
        </p:txBody>
      </p:sp>
      <p:grpSp>
        <p:nvGrpSpPr>
          <p:cNvPr id="188" name="Group 188"/>
          <p:cNvGrpSpPr/>
          <p:nvPr/>
        </p:nvGrpSpPr>
        <p:grpSpPr>
          <a:xfrm>
            <a:off x="419098" y="2692400"/>
            <a:ext cx="8252262" cy="3543301"/>
            <a:chOff x="-1" y="0"/>
            <a:chExt cx="8252260" cy="3543300"/>
          </a:xfrm>
        </p:grpSpPr>
        <p:sp>
          <p:nvSpPr>
            <p:cNvPr id="136" name="Shape 136"/>
            <p:cNvSpPr/>
            <p:nvPr/>
          </p:nvSpPr>
          <p:spPr>
            <a:xfrm>
              <a:off x="6272796" y="2180492"/>
              <a:ext cx="232486" cy="21061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8100" tIns="38100" rIns="38100" bIns="38100" numCol="1" anchor="ctr">
              <a:noAutofit/>
            </a:bodyPr>
            <a:lstStyle>
              <a:lvl1pPr>
                <a:defRPr sz="900" b="1">
                  <a:solidFill>
                    <a:srgbClr val="B51A00"/>
                  </a:solidFill>
                  <a:latin typeface="Corbel"/>
                  <a:ea typeface="Corbel"/>
                  <a:cs typeface="Corbel"/>
                  <a:sym typeface="Corbel"/>
                </a:defRPr>
              </a:lvl1pPr>
            </a:lstStyle>
            <a:p>
              <a:pPr lvl="0">
                <a:defRPr sz="1800" b="0">
                  <a:solidFill>
                    <a:srgbClr val="000000"/>
                  </a:solidFill>
                </a:defRPr>
              </a:pPr>
              <a:r>
                <a:rPr sz="900" b="1">
                  <a:solidFill>
                    <a:srgbClr val="B51A00"/>
                  </a:solidFill>
                </a:rPr>
                <a:t>No</a:t>
              </a:r>
            </a:p>
          </p:txBody>
        </p:sp>
        <p:sp>
          <p:nvSpPr>
            <p:cNvPr id="137" name="Shape 137"/>
            <p:cNvSpPr/>
            <p:nvPr/>
          </p:nvSpPr>
          <p:spPr>
            <a:xfrm>
              <a:off x="5143500" y="2688447"/>
              <a:ext cx="457281" cy="21061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8100" tIns="38100" rIns="38100" bIns="38100" numCol="1" anchor="ctr">
              <a:noAutofit/>
            </a:bodyPr>
            <a:lstStyle>
              <a:lvl1pPr>
                <a:defRPr sz="900" b="1">
                  <a:solidFill>
                    <a:srgbClr val="B51A00"/>
                  </a:solidFill>
                  <a:latin typeface="Corbel"/>
                  <a:ea typeface="Corbel"/>
                  <a:cs typeface="Corbel"/>
                  <a:sym typeface="Corbel"/>
                </a:defRPr>
              </a:lvl1pPr>
            </a:lstStyle>
            <a:p>
              <a:pPr lvl="0">
                <a:defRPr sz="1800" b="0">
                  <a:solidFill>
                    <a:srgbClr val="000000"/>
                  </a:solidFill>
                </a:defRPr>
              </a:pPr>
              <a:r>
                <a:rPr sz="900" b="1" dirty="0">
                  <a:solidFill>
                    <a:srgbClr val="B51A00"/>
                  </a:solidFill>
                </a:rPr>
                <a:t>Yes</a:t>
              </a:r>
            </a:p>
          </p:txBody>
        </p:sp>
        <p:sp>
          <p:nvSpPr>
            <p:cNvPr id="138" name="Shape 138"/>
            <p:cNvSpPr/>
            <p:nvPr/>
          </p:nvSpPr>
          <p:spPr>
            <a:xfrm>
              <a:off x="3531108" y="1897887"/>
              <a:ext cx="376372" cy="21061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8100" tIns="38100" rIns="38100" bIns="38100" numCol="1" anchor="ctr">
              <a:noAutofit/>
            </a:bodyPr>
            <a:lstStyle>
              <a:lvl1pPr>
                <a:defRPr sz="900" b="1">
                  <a:solidFill>
                    <a:srgbClr val="B51A00"/>
                  </a:solidFill>
                  <a:latin typeface="Corbel"/>
                  <a:ea typeface="Corbel"/>
                  <a:cs typeface="Corbel"/>
                  <a:sym typeface="Corbel"/>
                </a:defRPr>
              </a:lvl1pPr>
            </a:lstStyle>
            <a:p>
              <a:pPr lvl="0">
                <a:defRPr sz="1800" b="0">
                  <a:solidFill>
                    <a:srgbClr val="000000"/>
                  </a:solidFill>
                </a:defRPr>
              </a:pPr>
              <a:r>
                <a:rPr sz="900" b="1" dirty="0">
                  <a:solidFill>
                    <a:srgbClr val="B51A00"/>
                  </a:solidFill>
                </a:rPr>
                <a:t>Yes</a:t>
              </a:r>
            </a:p>
          </p:txBody>
        </p:sp>
        <p:sp>
          <p:nvSpPr>
            <p:cNvPr id="139" name="Shape 139"/>
            <p:cNvSpPr/>
            <p:nvPr/>
          </p:nvSpPr>
          <p:spPr>
            <a:xfrm>
              <a:off x="3123852" y="2180492"/>
              <a:ext cx="232487" cy="21061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8100" tIns="38100" rIns="38100" bIns="38100" numCol="1" anchor="ctr">
              <a:noAutofit/>
            </a:bodyPr>
            <a:lstStyle>
              <a:lvl1pPr>
                <a:defRPr sz="900" b="1">
                  <a:solidFill>
                    <a:srgbClr val="B51A00"/>
                  </a:solidFill>
                  <a:latin typeface="Corbel"/>
                  <a:ea typeface="Corbel"/>
                  <a:cs typeface="Corbel"/>
                  <a:sym typeface="Corbel"/>
                </a:defRPr>
              </a:lvl1pPr>
            </a:lstStyle>
            <a:p>
              <a:pPr lvl="0">
                <a:defRPr sz="1800" b="0">
                  <a:solidFill>
                    <a:srgbClr val="000000"/>
                  </a:solidFill>
                </a:defRPr>
              </a:pPr>
              <a:r>
                <a:rPr sz="900" b="1">
                  <a:solidFill>
                    <a:srgbClr val="B51A00"/>
                  </a:solidFill>
                </a:rPr>
                <a:t>No</a:t>
              </a:r>
            </a:p>
          </p:txBody>
        </p:sp>
        <p:sp>
          <p:nvSpPr>
            <p:cNvPr id="140" name="Shape 140"/>
            <p:cNvSpPr/>
            <p:nvPr/>
          </p:nvSpPr>
          <p:spPr>
            <a:xfrm>
              <a:off x="1225676" y="1610590"/>
              <a:ext cx="232486" cy="21061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8100" tIns="38100" rIns="38100" bIns="38100" numCol="1" anchor="ctr">
              <a:noAutofit/>
            </a:bodyPr>
            <a:lstStyle>
              <a:lvl1pPr>
                <a:defRPr sz="900" b="1">
                  <a:solidFill>
                    <a:srgbClr val="B51A00"/>
                  </a:solidFill>
                  <a:latin typeface="Corbel"/>
                  <a:ea typeface="Corbel"/>
                  <a:cs typeface="Corbel"/>
                  <a:sym typeface="Corbel"/>
                </a:defRPr>
              </a:lvl1pPr>
            </a:lstStyle>
            <a:p>
              <a:pPr lvl="0">
                <a:defRPr sz="1800" b="0">
                  <a:solidFill>
                    <a:srgbClr val="000000"/>
                  </a:solidFill>
                </a:defRPr>
              </a:pPr>
              <a:r>
                <a:rPr sz="900" b="1">
                  <a:solidFill>
                    <a:srgbClr val="B51A00"/>
                  </a:solidFill>
                </a:rPr>
                <a:t>No</a:t>
              </a:r>
            </a:p>
          </p:txBody>
        </p:sp>
        <p:sp>
          <p:nvSpPr>
            <p:cNvPr id="141" name="Shape 141"/>
            <p:cNvSpPr/>
            <p:nvPr/>
          </p:nvSpPr>
          <p:spPr>
            <a:xfrm>
              <a:off x="-1" y="0"/>
              <a:ext cx="1229470" cy="6194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CCE8B5"/>
            </a:solidFill>
            <a:ln w="6350" cap="flat">
              <a:solidFill>
                <a:srgbClr val="000000"/>
              </a:solidFill>
              <a:prstDash val="solid"/>
              <a:miter lim="400000"/>
            </a:ln>
            <a:effectLst>
              <a:outerShdw blurRad="63500" dist="38100" dir="3600000" rotWithShape="0">
                <a:srgbClr val="212121"/>
              </a:outerShdw>
            </a:effectLst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8100" tIns="38100" rIns="38100" bIns="38100" numCol="1" anchor="ctr">
              <a:noAutofit/>
            </a:bodyPr>
            <a:lstStyle>
              <a:lvl1pPr>
                <a:lnSpc>
                  <a:spcPct val="80000"/>
                </a:lnSpc>
                <a:defRPr sz="1000">
                  <a:latin typeface="Corbel"/>
                  <a:ea typeface="Corbel"/>
                  <a:cs typeface="Corbel"/>
                  <a:sym typeface="Corbel"/>
                </a:defRPr>
              </a:lvl1pPr>
            </a:lstStyle>
            <a:p>
              <a:pPr lvl="0">
                <a:defRPr sz="1800"/>
              </a:pPr>
              <a:r>
                <a:rPr sz="1000"/>
                <a:t>Shipment arrives at origin center “ABC”</a:t>
              </a:r>
            </a:p>
          </p:txBody>
        </p:sp>
        <p:sp>
          <p:nvSpPr>
            <p:cNvPr id="142" name="Shape 142"/>
            <p:cNvSpPr/>
            <p:nvPr/>
          </p:nvSpPr>
          <p:spPr>
            <a:xfrm>
              <a:off x="2509" y="802972"/>
              <a:ext cx="1229469" cy="557513"/>
            </a:xfrm>
            <a:prstGeom prst="rect">
              <a:avLst/>
            </a:prstGeom>
            <a:solidFill>
              <a:srgbClr val="A8D6FF"/>
            </a:solidFill>
            <a:ln w="6350" cap="flat">
              <a:solidFill>
                <a:srgbClr val="000000"/>
              </a:solidFill>
              <a:prstDash val="solid"/>
              <a:miter lim="400000"/>
            </a:ln>
            <a:effectLst>
              <a:outerShdw blurRad="63500" dist="38100" dir="3600000" rotWithShape="0">
                <a:srgbClr val="212121"/>
              </a:outerShdw>
            </a:effectLst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80000"/>
                </a:lnSpc>
                <a:defRPr sz="1800"/>
              </a:pPr>
              <a:r>
                <a:rPr sz="1000">
                  <a:latin typeface="Corbel"/>
                  <a:ea typeface="Corbel"/>
                  <a:cs typeface="Corbel"/>
                  <a:sym typeface="Corbel"/>
                </a:rPr>
                <a:t>Employee unloads shipment.  </a:t>
              </a:r>
            </a:p>
            <a:p>
              <a:pPr lvl="0">
                <a:lnSpc>
                  <a:spcPct val="80000"/>
                </a:lnSpc>
                <a:defRPr sz="1800"/>
              </a:pPr>
              <a:r>
                <a:rPr sz="1000" b="1">
                  <a:latin typeface="Corbel"/>
                  <a:ea typeface="Corbel"/>
                  <a:cs typeface="Corbel"/>
                  <a:sym typeface="Corbel"/>
                </a:rPr>
                <a:t>Clear of exception?</a:t>
              </a:r>
            </a:p>
          </p:txBody>
        </p:sp>
        <p:sp>
          <p:nvSpPr>
            <p:cNvPr id="143" name="Shape 143"/>
            <p:cNvSpPr/>
            <p:nvPr/>
          </p:nvSpPr>
          <p:spPr>
            <a:xfrm>
              <a:off x="12545" y="1527533"/>
              <a:ext cx="1229469" cy="5575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FEC700"/>
            </a:solidFill>
            <a:ln w="6350" cap="flat">
              <a:solidFill>
                <a:srgbClr val="000000"/>
              </a:solidFill>
              <a:prstDash val="solid"/>
              <a:miter lim="400000"/>
            </a:ln>
            <a:effectLst>
              <a:outerShdw blurRad="63500" dist="38100" dir="3600000" rotWithShape="0">
                <a:srgbClr val="212121"/>
              </a:outerShdw>
            </a:effectLst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8100" tIns="38100" rIns="38100" bIns="38100" numCol="1" anchor="ctr">
              <a:noAutofit/>
            </a:bodyPr>
            <a:lstStyle>
              <a:lvl1pPr>
                <a:lnSpc>
                  <a:spcPct val="90000"/>
                </a:lnSpc>
                <a:defRPr sz="1000" b="1">
                  <a:latin typeface="Corbel"/>
                  <a:ea typeface="Corbel"/>
                  <a:cs typeface="Corbel"/>
                  <a:sym typeface="Corbel"/>
                </a:defRPr>
              </a:lvl1pPr>
            </a:lstStyle>
            <a:p>
              <a:pPr lvl="0">
                <a:defRPr sz="1800" b="0"/>
              </a:pPr>
              <a:r>
                <a:rPr sz="1000" b="1"/>
                <a:t>Yes or No</a:t>
              </a:r>
            </a:p>
          </p:txBody>
        </p:sp>
        <p:sp>
          <p:nvSpPr>
            <p:cNvPr id="144" name="Shape 144"/>
            <p:cNvSpPr/>
            <p:nvPr/>
          </p:nvSpPr>
          <p:spPr>
            <a:xfrm>
              <a:off x="0" y="2254827"/>
              <a:ext cx="1229469" cy="557514"/>
            </a:xfrm>
            <a:prstGeom prst="rect">
              <a:avLst/>
            </a:prstGeom>
            <a:solidFill>
              <a:srgbClr val="A8D6FF"/>
            </a:solidFill>
            <a:ln w="6350" cap="flat">
              <a:solidFill>
                <a:srgbClr val="000000"/>
              </a:solidFill>
              <a:prstDash val="solid"/>
              <a:miter lim="400000"/>
            </a:ln>
            <a:effectLst>
              <a:outerShdw blurRad="63500" dist="38100" dir="3600000" rotWithShape="0">
                <a:srgbClr val="212121"/>
              </a:outerShdw>
            </a:effectLst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8100" tIns="38100" rIns="38100" bIns="38100" numCol="1" anchor="ctr">
              <a:noAutofit/>
            </a:bodyPr>
            <a:lstStyle>
              <a:lvl1pPr>
                <a:lnSpc>
                  <a:spcPct val="80000"/>
                </a:lnSpc>
                <a:defRPr sz="1000">
                  <a:latin typeface="Corbel"/>
                  <a:ea typeface="Corbel"/>
                  <a:cs typeface="Corbel"/>
                  <a:sym typeface="Corbel"/>
                </a:defRPr>
              </a:lvl1pPr>
            </a:lstStyle>
            <a:p>
              <a:pPr lvl="0">
                <a:defRPr sz="1800"/>
              </a:pPr>
              <a:r>
                <a:rPr sz="1000"/>
                <a:t>Employee loads shipment onto outbound trailer</a:t>
              </a:r>
            </a:p>
          </p:txBody>
        </p:sp>
        <p:sp>
          <p:nvSpPr>
            <p:cNvPr id="145" name="Shape 145"/>
            <p:cNvSpPr/>
            <p:nvPr/>
          </p:nvSpPr>
          <p:spPr>
            <a:xfrm>
              <a:off x="0" y="2985787"/>
              <a:ext cx="1229469" cy="557513"/>
            </a:xfrm>
            <a:prstGeom prst="rect">
              <a:avLst/>
            </a:prstGeom>
            <a:solidFill>
              <a:srgbClr val="A8D6FF"/>
            </a:solidFill>
            <a:ln w="6350" cap="flat">
              <a:solidFill>
                <a:srgbClr val="000000"/>
              </a:solidFill>
              <a:prstDash val="solid"/>
              <a:miter lim="400000"/>
            </a:ln>
            <a:effectLst>
              <a:outerShdw blurRad="63500" dist="38100" dir="3600000" rotWithShape="0">
                <a:srgbClr val="212121"/>
              </a:outerShdw>
            </a:effectLst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8100" tIns="38100" rIns="38100" bIns="38100" numCol="1" anchor="ctr">
              <a:noAutofit/>
            </a:bodyPr>
            <a:lstStyle>
              <a:lvl1pPr>
                <a:lnSpc>
                  <a:spcPct val="80000"/>
                </a:lnSpc>
                <a:defRPr sz="1000">
                  <a:latin typeface="Corbel"/>
                  <a:ea typeface="Corbel"/>
                  <a:cs typeface="Corbel"/>
                  <a:sym typeface="Corbel"/>
                </a:defRPr>
              </a:lvl1pPr>
            </a:lstStyle>
            <a:p>
              <a:pPr lvl="0">
                <a:defRPr sz="1800"/>
              </a:pPr>
              <a:r>
                <a:rPr sz="1000"/>
                <a:t>Supervisor closes trailer for dispatch</a:t>
              </a:r>
            </a:p>
          </p:txBody>
        </p:sp>
        <p:sp>
          <p:nvSpPr>
            <p:cNvPr id="146" name="Shape 146"/>
            <p:cNvSpPr/>
            <p:nvPr/>
          </p:nvSpPr>
          <p:spPr>
            <a:xfrm flipH="1" flipV="1">
              <a:off x="626813" y="631380"/>
              <a:ext cx="936" cy="149607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  <a:headEnd type="arrow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7" name="Shape 147"/>
            <p:cNvSpPr/>
            <p:nvPr/>
          </p:nvSpPr>
          <p:spPr>
            <a:xfrm flipH="1" flipV="1">
              <a:off x="626811" y="1374730"/>
              <a:ext cx="938" cy="149607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  <a:headEnd type="arrow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8" name="Shape 148"/>
            <p:cNvSpPr/>
            <p:nvPr/>
          </p:nvSpPr>
          <p:spPr>
            <a:xfrm flipH="1" flipV="1">
              <a:off x="626811" y="2093302"/>
              <a:ext cx="938" cy="149605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  <a:headEnd type="arrow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49" name="Shape 149"/>
            <p:cNvSpPr/>
            <p:nvPr/>
          </p:nvSpPr>
          <p:spPr>
            <a:xfrm flipH="1" flipV="1">
              <a:off x="626811" y="2824262"/>
              <a:ext cx="938" cy="149607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  <a:headEnd type="arrow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0" name="Shape 150"/>
            <p:cNvSpPr/>
            <p:nvPr/>
          </p:nvSpPr>
          <p:spPr>
            <a:xfrm>
              <a:off x="190502" y="2031822"/>
              <a:ext cx="347104" cy="21061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8100" tIns="38100" rIns="38100" bIns="38100" numCol="1" anchor="ctr">
              <a:noAutofit/>
            </a:bodyPr>
            <a:lstStyle>
              <a:lvl1pPr>
                <a:defRPr sz="900" b="1">
                  <a:solidFill>
                    <a:srgbClr val="B51A00"/>
                  </a:solidFill>
                  <a:latin typeface="Corbel"/>
                  <a:ea typeface="Corbel"/>
                  <a:cs typeface="Corbel"/>
                  <a:sym typeface="Corbel"/>
                </a:defRPr>
              </a:lvl1pPr>
            </a:lstStyle>
            <a:p>
              <a:pPr lvl="0">
                <a:defRPr sz="1800" b="0">
                  <a:solidFill>
                    <a:srgbClr val="000000"/>
                  </a:solidFill>
                </a:defRPr>
              </a:pPr>
              <a:r>
                <a:rPr sz="900" b="1" dirty="0">
                  <a:solidFill>
                    <a:srgbClr val="B51A00"/>
                  </a:solidFill>
                </a:rPr>
                <a:t>Yes</a:t>
              </a:r>
            </a:p>
          </p:txBody>
        </p:sp>
        <p:sp>
          <p:nvSpPr>
            <p:cNvPr id="151" name="Shape 151"/>
            <p:cNvSpPr/>
            <p:nvPr/>
          </p:nvSpPr>
          <p:spPr>
            <a:xfrm>
              <a:off x="1668563" y="1697315"/>
              <a:ext cx="1229469" cy="681404"/>
            </a:xfrm>
            <a:prstGeom prst="rect">
              <a:avLst/>
            </a:prstGeom>
            <a:solidFill>
              <a:srgbClr val="A8D6FF"/>
            </a:solidFill>
            <a:ln w="6350" cap="flat">
              <a:solidFill>
                <a:srgbClr val="000000"/>
              </a:solidFill>
              <a:prstDash val="solid"/>
              <a:miter lim="400000"/>
            </a:ln>
            <a:effectLst>
              <a:outerShdw blurRad="63500" dist="38100" dir="3600000" rotWithShape="0">
                <a:srgbClr val="212121"/>
              </a:outerShdw>
            </a:effectLst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8100" tIns="38100" rIns="38100" bIns="38100" numCol="1" anchor="ctr">
              <a:noAutofit/>
            </a:bodyPr>
            <a:lstStyle>
              <a:lvl1pPr>
                <a:lnSpc>
                  <a:spcPct val="80000"/>
                </a:lnSpc>
                <a:defRPr sz="1000">
                  <a:latin typeface="Corbel"/>
                  <a:ea typeface="Corbel"/>
                  <a:cs typeface="Corbel"/>
                  <a:sym typeface="Corbel"/>
                </a:defRPr>
              </a:lvl1pPr>
            </a:lstStyle>
            <a:p>
              <a:pPr lvl="0">
                <a:defRPr sz="1800"/>
              </a:pPr>
              <a:r>
                <a:rPr sz="1000"/>
                <a:t>Employee enters notation into dock cpu to record exception</a:t>
              </a:r>
            </a:p>
          </p:txBody>
        </p:sp>
        <p:sp>
          <p:nvSpPr>
            <p:cNvPr id="152" name="Shape 152"/>
            <p:cNvSpPr/>
            <p:nvPr/>
          </p:nvSpPr>
          <p:spPr>
            <a:xfrm flipV="1">
              <a:off x="1246741" y="1808805"/>
              <a:ext cx="208548" cy="13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3" name="Shape 153"/>
            <p:cNvSpPr/>
            <p:nvPr/>
          </p:nvSpPr>
          <p:spPr>
            <a:xfrm>
              <a:off x="1447888" y="1807942"/>
              <a:ext cx="1320" cy="23714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4" name="Shape 154"/>
            <p:cNvSpPr/>
            <p:nvPr/>
          </p:nvSpPr>
          <p:spPr>
            <a:xfrm flipH="1" flipV="1">
              <a:off x="1443377" y="2043568"/>
              <a:ext cx="218734" cy="1288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  <a:headEnd type="arrow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5" name="Shape 155"/>
            <p:cNvSpPr/>
            <p:nvPr/>
          </p:nvSpPr>
          <p:spPr>
            <a:xfrm>
              <a:off x="1668563" y="2985787"/>
              <a:ext cx="1229469" cy="557513"/>
            </a:xfrm>
            <a:prstGeom prst="rect">
              <a:avLst/>
            </a:prstGeom>
            <a:solidFill>
              <a:srgbClr val="A8D6FF"/>
            </a:solidFill>
            <a:ln w="6350" cap="flat">
              <a:solidFill>
                <a:srgbClr val="000000"/>
              </a:solidFill>
              <a:prstDash val="solid"/>
              <a:miter lim="400000"/>
            </a:ln>
            <a:effectLst>
              <a:outerShdw blurRad="63500" dist="38100" dir="3600000" rotWithShape="0">
                <a:srgbClr val="212121"/>
              </a:outerShdw>
            </a:effectLst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8100" tIns="38100" rIns="38100" bIns="38100" numCol="1" anchor="ctr">
              <a:noAutofit/>
            </a:bodyPr>
            <a:lstStyle>
              <a:lvl1pPr>
                <a:lnSpc>
                  <a:spcPct val="80000"/>
                </a:lnSpc>
                <a:defRPr sz="1000">
                  <a:latin typeface="Corbel"/>
                  <a:ea typeface="Corbel"/>
                  <a:cs typeface="Corbel"/>
                  <a:sym typeface="Corbel"/>
                </a:defRPr>
              </a:lvl1pPr>
            </a:lstStyle>
            <a:p>
              <a:pPr lvl="0">
                <a:defRPr sz="1800"/>
              </a:pPr>
              <a:r>
                <a:rPr sz="1000"/>
                <a:t>Trailer is dispatched and arrives at destination “XYZ”</a:t>
              </a:r>
            </a:p>
          </p:txBody>
        </p:sp>
        <p:sp>
          <p:nvSpPr>
            <p:cNvPr id="156" name="Shape 156"/>
            <p:cNvSpPr/>
            <p:nvPr/>
          </p:nvSpPr>
          <p:spPr>
            <a:xfrm flipH="1" flipV="1">
              <a:off x="1243299" y="3266509"/>
              <a:ext cx="411428" cy="2423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  <a:headEnd type="arrow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7" name="Shape 157"/>
            <p:cNvSpPr/>
            <p:nvPr/>
          </p:nvSpPr>
          <p:spPr>
            <a:xfrm flipV="1">
              <a:off x="1242013" y="2552166"/>
              <a:ext cx="1041286" cy="2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  <a:headEnd type="arrow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8" name="Shape 158"/>
            <p:cNvSpPr/>
            <p:nvPr/>
          </p:nvSpPr>
          <p:spPr>
            <a:xfrm>
              <a:off x="2282795" y="2390598"/>
              <a:ext cx="1004" cy="162074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59" name="Shape 159"/>
            <p:cNvSpPr/>
            <p:nvPr/>
          </p:nvSpPr>
          <p:spPr>
            <a:xfrm>
              <a:off x="3349673" y="2118547"/>
              <a:ext cx="1229470" cy="5575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FEC700"/>
            </a:solidFill>
            <a:ln w="6350" cap="flat">
              <a:solidFill>
                <a:srgbClr val="000000"/>
              </a:solidFill>
              <a:prstDash val="solid"/>
              <a:miter lim="400000"/>
            </a:ln>
            <a:effectLst>
              <a:outerShdw blurRad="63500" dist="38100" dir="3600000" rotWithShape="0">
                <a:srgbClr val="212121"/>
              </a:outerShdw>
            </a:effectLst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8100" tIns="38100" rIns="38100" bIns="38100" numCol="1" anchor="ctr">
              <a:noAutofit/>
            </a:bodyPr>
            <a:lstStyle>
              <a:lvl1pPr>
                <a:lnSpc>
                  <a:spcPct val="90000"/>
                </a:lnSpc>
                <a:defRPr sz="1000" b="1">
                  <a:latin typeface="Corbel"/>
                  <a:ea typeface="Corbel"/>
                  <a:cs typeface="Corbel"/>
                  <a:sym typeface="Corbel"/>
                </a:defRPr>
              </a:lvl1pPr>
            </a:lstStyle>
            <a:p>
              <a:pPr lvl="0">
                <a:defRPr sz="1800" b="0"/>
              </a:pPr>
              <a:r>
                <a:rPr sz="1000" b="1"/>
                <a:t>Yes or No</a:t>
              </a:r>
            </a:p>
          </p:txBody>
        </p:sp>
        <p:sp>
          <p:nvSpPr>
            <p:cNvPr id="160" name="Shape 160"/>
            <p:cNvSpPr/>
            <p:nvPr/>
          </p:nvSpPr>
          <p:spPr>
            <a:xfrm>
              <a:off x="3349673" y="1263694"/>
              <a:ext cx="1229470" cy="557513"/>
            </a:xfrm>
            <a:prstGeom prst="rect">
              <a:avLst/>
            </a:prstGeom>
            <a:solidFill>
              <a:srgbClr val="A8D6FF"/>
            </a:solidFill>
            <a:ln w="6350" cap="flat">
              <a:solidFill>
                <a:srgbClr val="000000"/>
              </a:solidFill>
              <a:prstDash val="solid"/>
              <a:miter lim="400000"/>
            </a:ln>
            <a:effectLst>
              <a:outerShdw blurRad="63500" dist="38100" dir="3600000" rotWithShape="0">
                <a:srgbClr val="212121"/>
              </a:outerShdw>
            </a:effectLst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8100" tIns="38100" rIns="38100" bIns="38100" numCol="1" anchor="ctr">
              <a:noAutofit/>
            </a:bodyPr>
            <a:lstStyle>
              <a:lvl1pPr>
                <a:lnSpc>
                  <a:spcPct val="80000"/>
                </a:lnSpc>
                <a:defRPr sz="1000">
                  <a:latin typeface="Corbel"/>
                  <a:ea typeface="Corbel"/>
                  <a:cs typeface="Corbel"/>
                  <a:sym typeface="Corbel"/>
                </a:defRPr>
              </a:lvl1pPr>
            </a:lstStyle>
            <a:p>
              <a:pPr lvl="0">
                <a:defRPr sz="1800"/>
              </a:pPr>
              <a:r>
                <a:rPr sz="1000"/>
                <a:t>Employee loads shipment onto delivery trailer</a:t>
              </a:r>
            </a:p>
          </p:txBody>
        </p:sp>
        <p:sp>
          <p:nvSpPr>
            <p:cNvPr id="161" name="Shape 161"/>
            <p:cNvSpPr/>
            <p:nvPr/>
          </p:nvSpPr>
          <p:spPr>
            <a:xfrm>
              <a:off x="3349673" y="408842"/>
              <a:ext cx="1229470" cy="557513"/>
            </a:xfrm>
            <a:prstGeom prst="rect">
              <a:avLst/>
            </a:prstGeom>
            <a:solidFill>
              <a:srgbClr val="A8D6FF"/>
            </a:solidFill>
            <a:ln w="6350" cap="flat">
              <a:solidFill>
                <a:srgbClr val="000000"/>
              </a:solidFill>
              <a:prstDash val="solid"/>
              <a:miter lim="400000"/>
            </a:ln>
            <a:effectLst>
              <a:outerShdw blurRad="63500" dist="38100" dir="3600000" rotWithShape="0">
                <a:srgbClr val="212121"/>
              </a:outerShdw>
            </a:effectLst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8100" tIns="38100" rIns="38100" bIns="38100" numCol="1" anchor="ctr">
              <a:noAutofit/>
            </a:bodyPr>
            <a:lstStyle>
              <a:lvl1pPr>
                <a:lnSpc>
                  <a:spcPct val="80000"/>
                </a:lnSpc>
                <a:defRPr sz="1000">
                  <a:latin typeface="Corbel"/>
                  <a:ea typeface="Corbel"/>
                  <a:cs typeface="Corbel"/>
                  <a:sym typeface="Corbel"/>
                </a:defRPr>
              </a:lvl1pPr>
            </a:lstStyle>
            <a:p>
              <a:pPr lvl="0">
                <a:defRPr sz="1800"/>
              </a:pPr>
              <a:r>
                <a:rPr sz="1000"/>
                <a:t>Supervisor closes trailer for dispatch</a:t>
              </a:r>
            </a:p>
          </p:txBody>
        </p:sp>
        <p:sp>
          <p:nvSpPr>
            <p:cNvPr id="162" name="Shape 162"/>
            <p:cNvSpPr/>
            <p:nvPr/>
          </p:nvSpPr>
          <p:spPr>
            <a:xfrm>
              <a:off x="5043328" y="2118547"/>
              <a:ext cx="1229470" cy="5575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lnTo>
                    <a:pt x="10800" y="21600"/>
                  </a:lnTo>
                  <a:lnTo>
                    <a:pt x="21600" y="108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FEC700"/>
            </a:solidFill>
            <a:ln w="6350" cap="flat">
              <a:solidFill>
                <a:srgbClr val="000000"/>
              </a:solidFill>
              <a:prstDash val="solid"/>
              <a:miter lim="400000"/>
            </a:ln>
            <a:effectLst>
              <a:outerShdw blurRad="63500" dist="38100" dir="3600000" rotWithShape="0">
                <a:srgbClr val="212121"/>
              </a:outerShdw>
            </a:effectLst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8100" tIns="38100" rIns="38100" bIns="38100" numCol="1" anchor="ctr">
              <a:noAutofit/>
            </a:bodyPr>
            <a:lstStyle>
              <a:lvl1pPr>
                <a:lnSpc>
                  <a:spcPct val="90000"/>
                </a:lnSpc>
                <a:defRPr sz="1000" b="1">
                  <a:latin typeface="Corbel"/>
                  <a:ea typeface="Corbel"/>
                  <a:cs typeface="Corbel"/>
                  <a:sym typeface="Corbel"/>
                </a:defRPr>
              </a:lvl1pPr>
            </a:lstStyle>
            <a:p>
              <a:pPr lvl="0">
                <a:defRPr sz="1800" b="0"/>
              </a:pPr>
              <a:r>
                <a:rPr sz="1000" b="1"/>
                <a:t>Yes or No</a:t>
              </a:r>
            </a:p>
          </p:txBody>
        </p:sp>
        <p:sp>
          <p:nvSpPr>
            <p:cNvPr id="163" name="Shape 163"/>
            <p:cNvSpPr/>
            <p:nvPr/>
          </p:nvSpPr>
          <p:spPr>
            <a:xfrm>
              <a:off x="5043328" y="1251305"/>
              <a:ext cx="1229470" cy="557513"/>
            </a:xfrm>
            <a:prstGeom prst="rect">
              <a:avLst/>
            </a:prstGeom>
            <a:solidFill>
              <a:srgbClr val="A8D6FF"/>
            </a:solidFill>
            <a:ln w="6350" cap="flat">
              <a:solidFill>
                <a:srgbClr val="000000"/>
              </a:solidFill>
              <a:prstDash val="solid"/>
              <a:miter lim="400000"/>
            </a:ln>
            <a:effectLst>
              <a:outerShdw blurRad="63500" dist="38100" dir="3600000" rotWithShape="0">
                <a:srgbClr val="212121"/>
              </a:outerShdw>
            </a:effectLst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80000"/>
                </a:lnSpc>
                <a:defRPr sz="1800"/>
              </a:pPr>
              <a:r>
                <a:rPr sz="1000">
                  <a:latin typeface="Corbel"/>
                  <a:ea typeface="Corbel"/>
                  <a:cs typeface="Corbel"/>
                  <a:sym typeface="Corbel"/>
                </a:rPr>
                <a:t>Customer signs delivery receipt.</a:t>
              </a:r>
            </a:p>
            <a:p>
              <a:pPr lvl="0">
                <a:lnSpc>
                  <a:spcPct val="80000"/>
                </a:lnSpc>
                <a:defRPr sz="1800"/>
              </a:pPr>
              <a:r>
                <a:rPr sz="1000" b="1">
                  <a:latin typeface="Corbel"/>
                  <a:ea typeface="Corbel"/>
                  <a:cs typeface="Corbel"/>
                  <a:sym typeface="Corbel"/>
                </a:rPr>
                <a:t>Clear of exception?</a:t>
              </a:r>
            </a:p>
          </p:txBody>
        </p:sp>
        <p:sp>
          <p:nvSpPr>
            <p:cNvPr id="164" name="Shape 164"/>
            <p:cNvSpPr/>
            <p:nvPr/>
          </p:nvSpPr>
          <p:spPr>
            <a:xfrm>
              <a:off x="5043328" y="408842"/>
              <a:ext cx="1229470" cy="557513"/>
            </a:xfrm>
            <a:prstGeom prst="rect">
              <a:avLst/>
            </a:prstGeom>
            <a:solidFill>
              <a:srgbClr val="A8D6FF"/>
            </a:solidFill>
            <a:ln w="6350" cap="flat">
              <a:solidFill>
                <a:srgbClr val="000000"/>
              </a:solidFill>
              <a:prstDash val="solid"/>
              <a:miter lim="400000"/>
            </a:ln>
            <a:effectLst>
              <a:outerShdw blurRad="63500" dist="38100" dir="3600000" rotWithShape="0">
                <a:srgbClr val="212121"/>
              </a:outerShdw>
            </a:effectLst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8100" tIns="38100" rIns="38100" bIns="38100" numCol="1" anchor="ctr">
              <a:noAutofit/>
            </a:bodyPr>
            <a:lstStyle>
              <a:lvl1pPr>
                <a:lnSpc>
                  <a:spcPct val="80000"/>
                </a:lnSpc>
                <a:defRPr sz="1000">
                  <a:latin typeface="Corbel"/>
                  <a:ea typeface="Corbel"/>
                  <a:cs typeface="Corbel"/>
                  <a:sym typeface="Corbel"/>
                </a:defRPr>
              </a:lvl1pPr>
            </a:lstStyle>
            <a:p>
              <a:pPr lvl="0">
                <a:defRPr sz="1800"/>
              </a:pPr>
              <a:r>
                <a:rPr sz="1000"/>
                <a:t>Trailer dispatched and arrives to Customer location</a:t>
              </a:r>
            </a:p>
          </p:txBody>
        </p:sp>
        <p:sp>
          <p:nvSpPr>
            <p:cNvPr id="165" name="Shape 165"/>
            <p:cNvSpPr/>
            <p:nvPr/>
          </p:nvSpPr>
          <p:spPr>
            <a:xfrm>
              <a:off x="3337126" y="2985787"/>
              <a:ext cx="1229470" cy="557513"/>
            </a:xfrm>
            <a:prstGeom prst="rect">
              <a:avLst/>
            </a:prstGeom>
            <a:solidFill>
              <a:srgbClr val="A8D6FF"/>
            </a:solidFill>
            <a:ln w="6350" cap="flat">
              <a:solidFill>
                <a:srgbClr val="000000"/>
              </a:solidFill>
              <a:prstDash val="solid"/>
              <a:miter lim="400000"/>
            </a:ln>
            <a:effectLst>
              <a:outerShdw blurRad="63500" dist="38100" dir="3600000" rotWithShape="0">
                <a:srgbClr val="212121"/>
              </a:outerShdw>
            </a:effectLst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80000"/>
                </a:lnSpc>
                <a:defRPr sz="1800"/>
              </a:pPr>
              <a:r>
                <a:rPr sz="1000">
                  <a:latin typeface="Corbel"/>
                  <a:ea typeface="Corbel"/>
                  <a:cs typeface="Corbel"/>
                  <a:sym typeface="Corbel"/>
                </a:rPr>
                <a:t>Employee unloads shipment.  </a:t>
              </a:r>
            </a:p>
            <a:p>
              <a:pPr lvl="0">
                <a:lnSpc>
                  <a:spcPct val="80000"/>
                </a:lnSpc>
                <a:defRPr sz="1800"/>
              </a:pPr>
              <a:r>
                <a:rPr sz="1000" b="1">
                  <a:latin typeface="Corbel"/>
                  <a:ea typeface="Corbel"/>
                  <a:cs typeface="Corbel"/>
                  <a:sym typeface="Corbel"/>
                </a:rPr>
                <a:t>Clear of exception?</a:t>
              </a:r>
            </a:p>
          </p:txBody>
        </p:sp>
        <p:sp>
          <p:nvSpPr>
            <p:cNvPr id="166" name="Shape 166"/>
            <p:cNvSpPr/>
            <p:nvPr/>
          </p:nvSpPr>
          <p:spPr>
            <a:xfrm flipH="1" flipV="1">
              <a:off x="2911862" y="3262964"/>
              <a:ext cx="411429" cy="2422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  <a:headEnd type="arrow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67" name="Shape 167"/>
            <p:cNvSpPr/>
            <p:nvPr/>
          </p:nvSpPr>
          <p:spPr>
            <a:xfrm>
              <a:off x="6824803" y="421231"/>
              <a:ext cx="1229469" cy="557513"/>
            </a:xfrm>
            <a:prstGeom prst="rect">
              <a:avLst/>
            </a:prstGeom>
            <a:solidFill>
              <a:srgbClr val="A8D6FF"/>
            </a:solidFill>
            <a:ln w="6350" cap="flat">
              <a:solidFill>
                <a:srgbClr val="000000"/>
              </a:solidFill>
              <a:prstDash val="solid"/>
              <a:miter lim="400000"/>
            </a:ln>
            <a:effectLst>
              <a:outerShdw blurRad="63500" dist="38100" dir="3600000" rotWithShape="0">
                <a:srgbClr val="212121"/>
              </a:outerShdw>
            </a:effectLst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8100" tIns="38100" rIns="38100" bIns="38100" numCol="1" anchor="ctr">
              <a:noAutofit/>
            </a:bodyPr>
            <a:lstStyle>
              <a:lvl1pPr>
                <a:lnSpc>
                  <a:spcPct val="80000"/>
                </a:lnSpc>
                <a:defRPr sz="1000">
                  <a:latin typeface="Corbel"/>
                  <a:ea typeface="Corbel"/>
                  <a:cs typeface="Corbel"/>
                  <a:sym typeface="Corbel"/>
                </a:defRPr>
              </a:lvl1pPr>
            </a:lstStyle>
            <a:p>
              <a:pPr lvl="0">
                <a:defRPr sz="1800"/>
              </a:pPr>
              <a:r>
                <a:rPr sz="1000"/>
                <a:t>Driver calls into center to report exception</a:t>
              </a:r>
            </a:p>
          </p:txBody>
        </p:sp>
        <p:sp>
          <p:nvSpPr>
            <p:cNvPr id="168" name="Shape 168"/>
            <p:cNvSpPr/>
            <p:nvPr/>
          </p:nvSpPr>
          <p:spPr>
            <a:xfrm>
              <a:off x="6824803" y="1238915"/>
              <a:ext cx="1229469" cy="681405"/>
            </a:xfrm>
            <a:prstGeom prst="rect">
              <a:avLst/>
            </a:prstGeom>
            <a:solidFill>
              <a:srgbClr val="A8D6FF"/>
            </a:solidFill>
            <a:ln w="6350" cap="flat">
              <a:solidFill>
                <a:srgbClr val="000000"/>
              </a:solidFill>
              <a:prstDash val="solid"/>
              <a:miter lim="400000"/>
            </a:ln>
            <a:effectLst>
              <a:outerShdw blurRad="63500" dist="38100" dir="3600000" rotWithShape="0">
                <a:srgbClr val="212121"/>
              </a:outerShdw>
            </a:effectLst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8100" tIns="38100" rIns="38100" bIns="38100" numCol="1" anchor="ctr">
              <a:noAutofit/>
            </a:bodyPr>
            <a:lstStyle>
              <a:lvl1pPr>
                <a:lnSpc>
                  <a:spcPct val="80000"/>
                </a:lnSpc>
                <a:defRPr sz="1000">
                  <a:latin typeface="Corbel"/>
                  <a:ea typeface="Corbel"/>
                  <a:cs typeface="Corbel"/>
                  <a:sym typeface="Corbel"/>
                </a:defRPr>
              </a:lvl1pPr>
            </a:lstStyle>
            <a:p>
              <a:pPr lvl="0">
                <a:defRPr sz="1800"/>
              </a:pPr>
              <a:r>
                <a:rPr sz="1000"/>
                <a:t>Employee enters delivery exception into ACCOPS to record exception</a:t>
              </a:r>
            </a:p>
          </p:txBody>
        </p:sp>
        <p:sp>
          <p:nvSpPr>
            <p:cNvPr id="169" name="Shape 169"/>
            <p:cNvSpPr/>
            <p:nvPr/>
          </p:nvSpPr>
          <p:spPr>
            <a:xfrm>
              <a:off x="2276465" y="1510738"/>
              <a:ext cx="1109" cy="178919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0" name="Shape 170"/>
            <p:cNvSpPr/>
            <p:nvPr/>
          </p:nvSpPr>
          <p:spPr>
            <a:xfrm flipH="1">
              <a:off x="2270752" y="1511476"/>
              <a:ext cx="1041285" cy="2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  <a:headEnd type="arrow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1" name="Shape 171"/>
            <p:cNvSpPr/>
            <p:nvPr/>
          </p:nvSpPr>
          <p:spPr>
            <a:xfrm>
              <a:off x="2911265" y="2040549"/>
              <a:ext cx="218734" cy="1287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  <a:headEnd type="arrow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2" name="Shape 172"/>
            <p:cNvSpPr/>
            <p:nvPr/>
          </p:nvSpPr>
          <p:spPr>
            <a:xfrm>
              <a:off x="3128587" y="2043130"/>
              <a:ext cx="1942" cy="349055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3" name="Shape 173"/>
            <p:cNvSpPr/>
            <p:nvPr/>
          </p:nvSpPr>
          <p:spPr>
            <a:xfrm flipV="1">
              <a:off x="3123852" y="2392115"/>
              <a:ext cx="208549" cy="14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4" name="Shape 174"/>
            <p:cNvSpPr/>
            <p:nvPr/>
          </p:nvSpPr>
          <p:spPr>
            <a:xfrm>
              <a:off x="3957292" y="2687557"/>
              <a:ext cx="1692" cy="286739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  <a:headEnd type="arrow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5" name="Shape 175"/>
            <p:cNvSpPr/>
            <p:nvPr/>
          </p:nvSpPr>
          <p:spPr>
            <a:xfrm>
              <a:off x="3963598" y="1832743"/>
              <a:ext cx="1617" cy="274272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  <a:headEnd type="arrow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6" name="Shape 176"/>
            <p:cNvSpPr/>
            <p:nvPr/>
          </p:nvSpPr>
          <p:spPr>
            <a:xfrm>
              <a:off x="3963372" y="977891"/>
              <a:ext cx="1616" cy="274272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  <a:headEnd type="arrow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7" name="Shape 177"/>
            <p:cNvSpPr/>
            <p:nvPr/>
          </p:nvSpPr>
          <p:spPr>
            <a:xfrm flipH="1" flipV="1">
              <a:off x="4605557" y="698371"/>
              <a:ext cx="423895" cy="2495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  <a:headEnd type="arrow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8" name="Shape 178"/>
            <p:cNvSpPr/>
            <p:nvPr/>
          </p:nvSpPr>
          <p:spPr>
            <a:xfrm flipV="1">
              <a:off x="5657130" y="977944"/>
              <a:ext cx="1871" cy="26177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  <a:headEnd type="arrow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79" name="Shape 179"/>
            <p:cNvSpPr/>
            <p:nvPr/>
          </p:nvSpPr>
          <p:spPr>
            <a:xfrm flipV="1">
              <a:off x="5657086" y="1832759"/>
              <a:ext cx="1959" cy="274236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  <a:headEnd type="arrow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0" name="Shape 180"/>
            <p:cNvSpPr/>
            <p:nvPr/>
          </p:nvSpPr>
          <p:spPr>
            <a:xfrm>
              <a:off x="4754779" y="2985787"/>
              <a:ext cx="1794020" cy="557513"/>
            </a:xfrm>
            <a:prstGeom prst="roundRect">
              <a:avLst>
                <a:gd name="adj" fmla="val 34170"/>
              </a:avLst>
            </a:prstGeom>
            <a:solidFill>
              <a:srgbClr val="D9CAFE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>
              <a:outerShdw blurRad="63500" dist="38100" dir="3600000" rotWithShape="0">
                <a:srgbClr val="212121"/>
              </a:outerShdw>
            </a:effectLst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8100" tIns="38100" rIns="38100" bIns="38100" numCol="1" anchor="ctr">
              <a:noAutofit/>
            </a:bodyPr>
            <a:lstStyle>
              <a:lvl1pPr>
                <a:lnSpc>
                  <a:spcPct val="80000"/>
                </a:lnSpc>
                <a:defRPr sz="1000">
                  <a:latin typeface="Corbel"/>
                  <a:ea typeface="Corbel"/>
                  <a:cs typeface="Corbel"/>
                  <a:sym typeface="Corbel"/>
                </a:defRPr>
              </a:lvl1pPr>
            </a:lstStyle>
            <a:p>
              <a:pPr lvl="0">
                <a:defRPr sz="1800"/>
              </a:pPr>
              <a:r>
                <a:rPr sz="1000"/>
                <a:t>Purple Promise provided to Customer with exception-free delivery</a:t>
              </a:r>
            </a:p>
          </p:txBody>
        </p:sp>
        <p:sp>
          <p:nvSpPr>
            <p:cNvPr id="181" name="Shape 181"/>
            <p:cNvSpPr/>
            <p:nvPr/>
          </p:nvSpPr>
          <p:spPr>
            <a:xfrm>
              <a:off x="6639358" y="2180492"/>
              <a:ext cx="1612901" cy="711201"/>
            </a:xfrm>
            <a:prstGeom prst="roundRect">
              <a:avLst>
                <a:gd name="adj" fmla="val 26786"/>
              </a:avLst>
            </a:prstGeom>
            <a:solidFill>
              <a:srgbClr val="D9CAFE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>
              <a:outerShdw blurRad="63500" dist="38100" dir="3600000" rotWithShape="0">
                <a:srgbClr val="212121"/>
              </a:outerShdw>
            </a:effectLst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>
                <a:lnSpc>
                  <a:spcPct val="80000"/>
                </a:lnSpc>
                <a:defRPr sz="1800"/>
              </a:pPr>
              <a:r>
                <a:rPr sz="1000">
                  <a:latin typeface="Corbel"/>
                  <a:ea typeface="Corbel"/>
                  <a:cs typeface="Corbel"/>
                  <a:sym typeface="Corbel"/>
                </a:rPr>
                <a:t>Purple Promise not provided to Customer with exception-free delivery.</a:t>
              </a:r>
            </a:p>
            <a:p>
              <a:pPr lvl="0">
                <a:lnSpc>
                  <a:spcPct val="80000"/>
                </a:lnSpc>
                <a:defRPr sz="1800"/>
              </a:pPr>
              <a:r>
                <a:rPr sz="1000">
                  <a:latin typeface="Corbel"/>
                  <a:ea typeface="Corbel"/>
                  <a:cs typeface="Corbel"/>
                  <a:sym typeface="Corbel"/>
                </a:rPr>
                <a:t>Potential claim to be filed.</a:t>
              </a:r>
            </a:p>
          </p:txBody>
        </p:sp>
        <p:sp>
          <p:nvSpPr>
            <p:cNvPr id="182" name="Shape 182"/>
            <p:cNvSpPr/>
            <p:nvPr/>
          </p:nvSpPr>
          <p:spPr>
            <a:xfrm flipV="1">
              <a:off x="5657041" y="2687574"/>
              <a:ext cx="2049" cy="28670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  <a:headEnd type="arrow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3" name="Shape 183"/>
            <p:cNvSpPr/>
            <p:nvPr/>
          </p:nvSpPr>
          <p:spPr>
            <a:xfrm flipH="1" flipV="1">
              <a:off x="6499603" y="680436"/>
              <a:ext cx="311662" cy="4849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  <a:headEnd type="arrow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4" name="Shape 184"/>
            <p:cNvSpPr/>
            <p:nvPr/>
          </p:nvSpPr>
          <p:spPr>
            <a:xfrm>
              <a:off x="6285341" y="2391107"/>
              <a:ext cx="213277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5" name="Shape 185"/>
            <p:cNvSpPr/>
            <p:nvPr/>
          </p:nvSpPr>
          <p:spPr>
            <a:xfrm>
              <a:off x="6498617" y="681403"/>
              <a:ext cx="1" cy="1709706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6" name="Shape 186"/>
            <p:cNvSpPr/>
            <p:nvPr/>
          </p:nvSpPr>
          <p:spPr>
            <a:xfrm flipV="1">
              <a:off x="7438686" y="990407"/>
              <a:ext cx="217" cy="236847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  <a:headEnd type="arrow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87" name="Shape 187"/>
            <p:cNvSpPr/>
            <p:nvPr/>
          </p:nvSpPr>
          <p:spPr>
            <a:xfrm flipV="1">
              <a:off x="7431632" y="1931983"/>
              <a:ext cx="217" cy="236847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  <a:headEnd type="arrow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189" name="Shape 189"/>
          <p:cNvSpPr/>
          <p:nvPr/>
        </p:nvSpPr>
        <p:spPr>
          <a:xfrm>
            <a:off x="420814" y="1758950"/>
            <a:ext cx="8255001" cy="711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63500" tIns="63500" rIns="63500" bIns="63500" anchor="ctr">
            <a:spAutoFit/>
          </a:bodyPr>
          <a:lstStyle/>
          <a:p>
            <a:pPr lvl="0" algn="l">
              <a:lnSpc>
                <a:spcPct val="90000"/>
              </a:lnSpc>
              <a:defRPr sz="1800"/>
            </a:pPr>
            <a:r>
              <a:rPr sz="1600" b="1" dirty="0"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rPr>
              <a:t>Last to Clear</a:t>
            </a:r>
            <a:r>
              <a:rPr sz="1200" dirty="0"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rPr>
              <a:t>:  </a:t>
            </a:r>
          </a:p>
          <a:p>
            <a:pPr lvl="0" algn="l">
              <a:lnSpc>
                <a:spcPct val="90000"/>
              </a:lnSpc>
              <a:defRPr sz="1800"/>
            </a:pPr>
            <a:r>
              <a:rPr sz="1200" dirty="0">
                <a:solidFill>
                  <a:srgbClr val="941100"/>
                </a:solidFill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rPr>
              <a:t>A term used for a delivery exception reporting system designed to identify the last location/employee to load or unload a shipment free of exception (over/short /damaged)</a:t>
            </a:r>
          </a:p>
        </p:txBody>
      </p:sp>
      <p:pic>
        <p:nvPicPr>
          <p:cNvPr id="61" name="Picture 2" descr="C:\Users\mjb1753\Pictures\FedEx Truck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223760" y="6035040"/>
            <a:ext cx="1828800" cy="750888"/>
          </a:xfrm>
          <a:prstGeom prst="rect">
            <a:avLst/>
          </a:prstGeom>
          <a:noFill/>
        </p:spPr>
      </p:pic>
    </p:spTree>
  </p:cSld>
  <p:clrMapOvr>
    <a:masterClrMapping/>
  </p:clrMapOvr>
  <p:transition spd="slow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/>
          <p:nvPr/>
        </p:nvSpPr>
        <p:spPr>
          <a:xfrm>
            <a:off x="101600" y="673100"/>
            <a:ext cx="6311900" cy="749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ctr">
            <a:spAutoFit/>
          </a:bodyPr>
          <a:lstStyle/>
          <a:p>
            <a:pPr lvl="0" algn="l">
              <a:defRPr sz="1800"/>
            </a:pPr>
            <a:r>
              <a:rPr sz="4400" dirty="0"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rPr>
              <a:t>Assess</a:t>
            </a:r>
            <a:r>
              <a:rPr sz="4400" dirty="0"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rPr>
              <a:t>:</a:t>
            </a:r>
            <a:r>
              <a:rPr sz="2000" dirty="0">
                <a:solidFill>
                  <a:srgbClr val="3C081B"/>
                </a:solidFill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rPr>
              <a:t> Current Common Process</a:t>
            </a:r>
          </a:p>
        </p:txBody>
      </p:sp>
      <p:sp>
        <p:nvSpPr>
          <p:cNvPr id="192" name="Shape 192"/>
          <p:cNvSpPr/>
          <p:nvPr/>
        </p:nvSpPr>
        <p:spPr>
          <a:xfrm>
            <a:off x="307664" y="1917700"/>
            <a:ext cx="6311901" cy="609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ctr">
            <a:spAutoFit/>
          </a:bodyPr>
          <a:lstStyle>
            <a:lvl1pPr algn="l">
              <a:defRPr sz="1800"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defRPr>
            </a:lvl1pPr>
          </a:lstStyle>
          <a:p>
            <a:pPr lvl="0"/>
            <a:r>
              <a:t>The LTC Scorecard is the current tool used to attempt to reduce damaged delivery exceptions:</a:t>
            </a:r>
          </a:p>
        </p:txBody>
      </p:sp>
      <p:pic>
        <p:nvPicPr>
          <p:cNvPr id="193" name="Screen Shot 2014-03-26 at 1.32.11 PM.png"/>
          <p:cNvPicPr/>
          <p:nvPr/>
        </p:nvPicPr>
        <p:blipFill>
          <a:blip r:embed="rId2" cstate="print">
            <a:alphaModFix amt="5000"/>
            <a:extLst/>
          </a:blip>
          <a:stretch>
            <a:fillRect/>
          </a:stretch>
        </p:blipFill>
        <p:spPr>
          <a:xfrm>
            <a:off x="1549400" y="-279400"/>
            <a:ext cx="6045200" cy="2008567"/>
          </a:xfrm>
          <a:prstGeom prst="rect">
            <a:avLst/>
          </a:prstGeom>
          <a:ln w="12700">
            <a:miter lim="400000"/>
          </a:ln>
        </p:spPr>
      </p:pic>
      <p:sp>
        <p:nvSpPr>
          <p:cNvPr id="195" name="Shape 195"/>
          <p:cNvSpPr/>
          <p:nvPr/>
        </p:nvSpPr>
        <p:spPr>
          <a:xfrm>
            <a:off x="127000" y="1460500"/>
            <a:ext cx="8839200" cy="254000"/>
          </a:xfrm>
          <a:prstGeom prst="rightArrow">
            <a:avLst>
              <a:gd name="adj1" fmla="val 50000"/>
              <a:gd name="adj2" fmla="val 145000"/>
            </a:avLst>
          </a:prstGeom>
          <a:gradFill>
            <a:gsLst>
              <a:gs pos="0">
                <a:srgbClr val="FF2600">
                  <a:alpha val="88000"/>
                </a:srgbClr>
              </a:gs>
              <a:gs pos="100000">
                <a:srgbClr val="531B93">
                  <a:alpha val="88000"/>
                </a:srgbClr>
              </a:gs>
            </a:gsLst>
            <a:lin ang="1200000"/>
          </a:gradFill>
          <a:ln w="12700">
            <a:miter lim="400000"/>
          </a:ln>
          <a:effectLst>
            <a:outerShdw blurRad="76200" dist="12700" dir="5220000" rotWithShape="0">
              <a:srgbClr val="919191">
                <a:alpha val="91000"/>
              </a:srgbClr>
            </a:outerShdw>
          </a:effectLst>
        </p:spPr>
        <p:txBody>
          <a:bodyPr lIns="38100" tIns="38100" rIns="38100" bIns="38100" anchor="ctr"/>
          <a:lstStyle/>
          <a:p>
            <a:pPr lvl="0">
              <a:defRPr sz="2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97" name="Shape 197"/>
          <p:cNvSpPr/>
          <p:nvPr/>
        </p:nvSpPr>
        <p:spPr>
          <a:xfrm>
            <a:off x="5232400" y="3210481"/>
            <a:ext cx="3632200" cy="2380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ctr">
            <a:spAutoFit/>
          </a:bodyPr>
          <a:lstStyle/>
          <a:p>
            <a:pPr marL="381000" lvl="0" indent="-381000" algn="l">
              <a:buSzPct val="130000"/>
              <a:buFont typeface="Lucida Grande"/>
              <a:buBlip>
                <a:blip r:embed="rId3"/>
              </a:buBlip>
              <a:defRPr sz="1800"/>
            </a:pPr>
            <a:r>
              <a:rPr b="1" dirty="0"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rPr>
              <a:t>No center pro-level </a:t>
            </a:r>
            <a:r>
              <a:rPr b="1" dirty="0" smtClean="0"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rPr>
              <a:t>detail</a:t>
            </a:r>
          </a:p>
          <a:p>
            <a:pPr marL="517525" lvl="2" indent="15875" algn="l">
              <a:spcAft>
                <a:spcPts val="400"/>
              </a:spcAft>
              <a:defRPr sz="1800"/>
            </a:pPr>
            <a:r>
              <a:rPr sz="1400" dirty="0" smtClean="0">
                <a:solidFill>
                  <a:srgbClr val="583400"/>
                </a:solidFill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rPr>
              <a:t>Exception detail for top charged employees, not an entire center</a:t>
            </a:r>
          </a:p>
          <a:p>
            <a:pPr marL="381000" lvl="0" indent="-381000" algn="l">
              <a:buSzPct val="130000"/>
              <a:buBlip>
                <a:blip r:embed="rId3"/>
              </a:buBlip>
              <a:defRPr sz="1800"/>
            </a:pPr>
            <a:r>
              <a:rPr b="1" dirty="0" smtClean="0"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rPr>
              <a:t>No </a:t>
            </a:r>
            <a:r>
              <a:rPr b="1" dirty="0"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rPr>
              <a:t>time stamp</a:t>
            </a:r>
          </a:p>
          <a:p>
            <a:pPr marL="517525" lvl="2" indent="15875" algn="l">
              <a:spcAft>
                <a:spcPts val="400"/>
              </a:spcAft>
              <a:defRPr sz="1800"/>
            </a:pPr>
            <a:r>
              <a:rPr sz="1400" dirty="0">
                <a:solidFill>
                  <a:srgbClr val="583400"/>
                </a:solidFill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rPr>
              <a:t>No way to tell when our exceptions are happening</a:t>
            </a:r>
          </a:p>
          <a:p>
            <a:pPr marL="381000" lvl="0" indent="-381000" algn="l">
              <a:buSzPct val="130000"/>
              <a:buBlip>
                <a:blip r:embed="rId3"/>
              </a:buBlip>
              <a:defRPr sz="1800"/>
            </a:pPr>
            <a:r>
              <a:rPr b="1" dirty="0"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rPr>
              <a:t>Broad </a:t>
            </a:r>
            <a:r>
              <a:rPr b="1" dirty="0" smtClean="0"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rPr>
              <a:t>approach</a:t>
            </a:r>
            <a:endParaRPr b="1" dirty="0">
              <a:latin typeface="Apple SD 산돌고딕 Neo 일반체"/>
              <a:ea typeface="Apple SD 산돌고딕 Neo 일반체"/>
              <a:cs typeface="Apple SD 산돌고딕 Neo 일반체"/>
              <a:sym typeface="Apple SD 산돌고딕 Neo 일반체"/>
            </a:endParaRPr>
          </a:p>
          <a:p>
            <a:pPr marL="517525" lvl="2" indent="15875" algn="l">
              <a:spcAft>
                <a:spcPts val="400"/>
              </a:spcAft>
              <a:defRPr sz="1800"/>
            </a:pPr>
            <a:r>
              <a:rPr sz="1400" dirty="0">
                <a:solidFill>
                  <a:srgbClr val="583400"/>
                </a:solidFill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rPr>
              <a:t>Graphs show trends over time, but do not highlight actual opportunities</a:t>
            </a:r>
          </a:p>
        </p:txBody>
      </p:sp>
      <p:sp>
        <p:nvSpPr>
          <p:cNvPr id="198" name="Shape 19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>
            <a:lvl1pPr>
              <a:defRPr sz="1400">
                <a:solidFill>
                  <a:srgbClr val="797979"/>
                </a:solidFill>
                <a:uFill>
                  <a:solidFill>
                    <a:srgbClr val="797979"/>
                  </a:solidFill>
                </a:uFill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fld id="{86CB4B4D-7CA3-9044-876B-883B54F8677D}" type="slidenum">
              <a:rPr sz="1400">
                <a:solidFill>
                  <a:srgbClr val="797979"/>
                </a:solidFill>
                <a:uFill>
                  <a:solidFill>
                    <a:srgbClr val="797979"/>
                  </a:solidFill>
                </a:uFill>
              </a:rPr>
              <a:pPr lvl="0">
                <a:defRPr sz="1800">
                  <a:solidFill>
                    <a:srgbClr val="000000"/>
                  </a:solidFill>
                  <a:uFillTx/>
                </a:defRPr>
              </a:pPr>
              <a:t>8</a:t>
            </a:fld>
            <a:endParaRPr sz="1400">
              <a:solidFill>
                <a:srgbClr val="797979"/>
              </a:solidFill>
              <a:uFill>
                <a:solidFill>
                  <a:srgbClr val="797979"/>
                </a:solidFill>
              </a:uFill>
            </a:endParaRPr>
          </a:p>
        </p:txBody>
      </p:sp>
      <p:pic>
        <p:nvPicPr>
          <p:cNvPr id="10" name="Picture 2" descr="C:\Users\mjb1753\Pictures\FedEx Truck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223760" y="6035040"/>
            <a:ext cx="1828800" cy="750888"/>
          </a:xfrm>
          <a:prstGeom prst="rect">
            <a:avLst/>
          </a:prstGeom>
          <a:noFill/>
        </p:spPr>
      </p:pic>
      <p:pic>
        <p:nvPicPr>
          <p:cNvPr id="1026" name="Picture 2" descr="C:\Users\mjb1753\Pictures\SCORECARD.PNG"/>
          <p:cNvPicPr>
            <a:picLocks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81000" y="2743200"/>
            <a:ext cx="4572000" cy="3276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ransition spd="slow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/>
          <p:nvPr/>
        </p:nvSpPr>
        <p:spPr>
          <a:xfrm>
            <a:off x="101600" y="673100"/>
            <a:ext cx="6438900" cy="749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ctr">
            <a:spAutoFit/>
          </a:bodyPr>
          <a:lstStyle/>
          <a:p>
            <a:pPr lvl="0" algn="l">
              <a:defRPr sz="1800"/>
            </a:pPr>
            <a:r>
              <a:rPr sz="4400" dirty="0"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rPr>
              <a:t>Assess</a:t>
            </a:r>
            <a:r>
              <a:rPr sz="4400" dirty="0"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rPr>
              <a:t>:</a:t>
            </a:r>
            <a:r>
              <a:rPr sz="2000" dirty="0">
                <a:solidFill>
                  <a:srgbClr val="3C081B"/>
                </a:solidFill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rPr>
              <a:t> Desired Common Process</a:t>
            </a:r>
          </a:p>
        </p:txBody>
      </p:sp>
      <p:sp>
        <p:nvSpPr>
          <p:cNvPr id="201" name="Shape 201"/>
          <p:cNvSpPr/>
          <p:nvPr/>
        </p:nvSpPr>
        <p:spPr>
          <a:xfrm>
            <a:off x="307664" y="1917700"/>
            <a:ext cx="6311901" cy="609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ctr">
            <a:spAutoFit/>
          </a:bodyPr>
          <a:lstStyle>
            <a:lvl1pPr algn="l">
              <a:defRPr sz="1800"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defRPr>
            </a:lvl1pPr>
          </a:lstStyle>
          <a:p>
            <a:pPr lvl="0"/>
            <a:r>
              <a:t>A tool is needed that gives us more precise information than the current LTC Scorecard:</a:t>
            </a:r>
          </a:p>
        </p:txBody>
      </p:sp>
      <p:pic>
        <p:nvPicPr>
          <p:cNvPr id="202" name="Screen Shot 2014-03-26 at 1.32.11 PM.png"/>
          <p:cNvPicPr/>
          <p:nvPr/>
        </p:nvPicPr>
        <p:blipFill>
          <a:blip r:embed="rId2" cstate="print">
            <a:alphaModFix amt="5000"/>
            <a:extLst/>
          </a:blip>
          <a:stretch>
            <a:fillRect/>
          </a:stretch>
        </p:blipFill>
        <p:spPr>
          <a:xfrm>
            <a:off x="1549400" y="-279400"/>
            <a:ext cx="6045200" cy="2008567"/>
          </a:xfrm>
          <a:prstGeom prst="rect">
            <a:avLst/>
          </a:prstGeom>
          <a:ln w="12700">
            <a:miter lim="400000"/>
          </a:ln>
        </p:spPr>
      </p:pic>
      <p:sp>
        <p:nvSpPr>
          <p:cNvPr id="204" name="Shape 204"/>
          <p:cNvSpPr/>
          <p:nvPr/>
        </p:nvSpPr>
        <p:spPr>
          <a:xfrm>
            <a:off x="127000" y="1460500"/>
            <a:ext cx="8839200" cy="254000"/>
          </a:xfrm>
          <a:prstGeom prst="rightArrow">
            <a:avLst>
              <a:gd name="adj1" fmla="val 50000"/>
              <a:gd name="adj2" fmla="val 145000"/>
            </a:avLst>
          </a:prstGeom>
          <a:gradFill>
            <a:gsLst>
              <a:gs pos="0">
                <a:srgbClr val="FF2600">
                  <a:alpha val="88000"/>
                </a:srgbClr>
              </a:gs>
              <a:gs pos="100000">
                <a:srgbClr val="531B93">
                  <a:alpha val="88000"/>
                </a:srgbClr>
              </a:gs>
            </a:gsLst>
            <a:lin ang="1200000"/>
          </a:gradFill>
          <a:ln w="12700">
            <a:miter lim="400000"/>
          </a:ln>
          <a:effectLst>
            <a:outerShdw blurRad="76200" dist="12700" dir="5220000" rotWithShape="0">
              <a:srgbClr val="919191">
                <a:alpha val="91000"/>
              </a:srgbClr>
            </a:outerShdw>
          </a:effectLst>
        </p:spPr>
        <p:txBody>
          <a:bodyPr lIns="38100" tIns="38100" rIns="38100" bIns="38100" anchor="ctr"/>
          <a:lstStyle/>
          <a:p>
            <a:pPr lvl="0">
              <a:defRPr sz="2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06" name="Shape 206"/>
          <p:cNvSpPr/>
          <p:nvPr/>
        </p:nvSpPr>
        <p:spPr>
          <a:xfrm>
            <a:off x="5235893" y="2925787"/>
            <a:ext cx="3530601" cy="29495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ctr">
            <a:spAutoFit/>
          </a:bodyPr>
          <a:lstStyle/>
          <a:p>
            <a:pPr marL="381000" lvl="0" indent="-381000" algn="l">
              <a:buSzPct val="130000"/>
              <a:buFont typeface="Lucida Grande"/>
              <a:buBlip>
                <a:blip r:embed="rId3"/>
              </a:buBlip>
              <a:defRPr sz="1800"/>
            </a:pPr>
            <a:r>
              <a:rPr b="1" dirty="0"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rPr>
              <a:t>Control over pro-level detail</a:t>
            </a:r>
          </a:p>
          <a:p>
            <a:pPr marL="517525" algn="l">
              <a:spcAft>
                <a:spcPts val="400"/>
              </a:spcAft>
              <a:defRPr sz="1800"/>
            </a:pPr>
            <a:r>
              <a:rPr sz="1400" dirty="0">
                <a:solidFill>
                  <a:srgbClr val="583400"/>
                </a:solidFill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rPr>
              <a:t>Allow data manipulation of exception detail for the Service Center, District, &amp; Regional level</a:t>
            </a:r>
          </a:p>
          <a:p>
            <a:pPr marL="381000" lvl="0" indent="-381000" algn="l">
              <a:buSzPct val="130000"/>
              <a:buBlip>
                <a:blip r:embed="rId3"/>
              </a:buBlip>
              <a:defRPr sz="1800"/>
            </a:pPr>
            <a:r>
              <a:rPr b="1" dirty="0"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rPr>
              <a:t>Time stamp detail</a:t>
            </a:r>
          </a:p>
          <a:p>
            <a:pPr marL="517525" lvl="2" indent="15875" algn="l">
              <a:spcAft>
                <a:spcPts val="400"/>
              </a:spcAft>
              <a:defRPr sz="1800"/>
            </a:pPr>
            <a:r>
              <a:rPr sz="1400" dirty="0">
                <a:solidFill>
                  <a:srgbClr val="583400"/>
                </a:solidFill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rPr>
              <a:t>Ability to identify when most charges are happening to isolate problem times to maximize effectiveness</a:t>
            </a:r>
          </a:p>
          <a:p>
            <a:pPr marL="381000" lvl="0" indent="-381000" algn="l">
              <a:buSzPct val="130000"/>
              <a:buBlip>
                <a:blip r:embed="rId3"/>
              </a:buBlip>
              <a:defRPr sz="1800"/>
            </a:pPr>
            <a:r>
              <a:rPr b="1" dirty="0"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rPr>
              <a:t>Narrow approach</a:t>
            </a:r>
          </a:p>
          <a:p>
            <a:pPr marL="517525" lvl="2" indent="15875" algn="l">
              <a:spcAft>
                <a:spcPts val="400"/>
              </a:spcAft>
              <a:defRPr sz="1800"/>
            </a:pPr>
            <a:r>
              <a:rPr sz="1400" dirty="0">
                <a:solidFill>
                  <a:srgbClr val="583400"/>
                </a:solidFill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rPr>
              <a:t>Graphs that give a clear visual as to exactly when certain events need the most attention</a:t>
            </a:r>
          </a:p>
        </p:txBody>
      </p:sp>
      <p:sp>
        <p:nvSpPr>
          <p:cNvPr id="208" name="Shape 20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>
            <a:lvl1pPr>
              <a:defRPr sz="1400">
                <a:solidFill>
                  <a:srgbClr val="797979"/>
                </a:solidFill>
                <a:uFill>
                  <a:solidFill>
                    <a:srgbClr val="797979"/>
                  </a:solidFill>
                </a:uFill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fld id="{86CB4B4D-7CA3-9044-876B-883B54F8677D}" type="slidenum">
              <a:rPr sz="1400">
                <a:solidFill>
                  <a:srgbClr val="797979"/>
                </a:solidFill>
                <a:uFill>
                  <a:solidFill>
                    <a:srgbClr val="797979"/>
                  </a:solidFill>
                </a:uFill>
              </a:rPr>
              <a:pPr lvl="0">
                <a:defRPr sz="1800">
                  <a:solidFill>
                    <a:srgbClr val="000000"/>
                  </a:solidFill>
                  <a:uFillTx/>
                </a:defRPr>
              </a:pPr>
              <a:t>9</a:t>
            </a:fld>
            <a:endParaRPr sz="1400">
              <a:solidFill>
                <a:srgbClr val="797979"/>
              </a:solidFill>
              <a:uFill>
                <a:solidFill>
                  <a:srgbClr val="797979"/>
                </a:solidFill>
              </a:uFill>
            </a:endParaRPr>
          </a:p>
        </p:txBody>
      </p:sp>
      <p:pic>
        <p:nvPicPr>
          <p:cNvPr id="11" name="Picture 2" descr="C:\Users\mjb1753\Pictures\FedEx Truck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223760" y="6035040"/>
            <a:ext cx="1828800" cy="750888"/>
          </a:xfrm>
          <a:prstGeom prst="rect">
            <a:avLst/>
          </a:prstGeom>
          <a:noFill/>
        </p:spPr>
      </p:pic>
      <p:pic>
        <p:nvPicPr>
          <p:cNvPr id="12" name="Picture 2" descr="C:\Users\mjb1753\Pictures\SCORECARD.PNG"/>
          <p:cNvPicPr>
            <a:picLocks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81000" y="2743200"/>
            <a:ext cx="4572000" cy="3276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07" name="Shape 207"/>
          <p:cNvSpPr/>
          <p:nvPr/>
        </p:nvSpPr>
        <p:spPr>
          <a:xfrm>
            <a:off x="1752600" y="2438400"/>
            <a:ext cx="2035814" cy="3924151"/>
          </a:xfrm>
          <a:prstGeom prst="rect">
            <a:avLst/>
          </a:prstGeom>
          <a:ln w="12700">
            <a:miter lim="400000"/>
          </a:ln>
          <a:effectLst>
            <a:outerShdw blurRad="63500" dist="152400" dir="3600000" rotWithShape="0">
              <a:srgbClr val="000000">
                <a:alpha val="91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>
              <a:defRPr sz="28800">
                <a:solidFill>
                  <a:srgbClr val="831100"/>
                </a:solidFill>
                <a:latin typeface="Bauhaus 93"/>
                <a:ea typeface="Bauhaus 93"/>
                <a:cs typeface="Bauhaus 93"/>
                <a:sym typeface="Bauhaus 93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000" dirty="0">
                <a:solidFill>
                  <a:srgbClr val="831100"/>
                </a:solidFill>
                <a:latin typeface="Arial Black" pitchFamily="34" charset="0"/>
              </a:rPr>
              <a:t>?</a:t>
            </a:r>
          </a:p>
        </p:txBody>
      </p:sp>
    </p:spTree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Gill Sans"/>
        <a:ea typeface="Gill Sans"/>
        <a:cs typeface="Gill Sans"/>
      </a:majorFont>
      <a:minorFont>
        <a:latin typeface="Gill Sans"/>
        <a:ea typeface="Gill Sans"/>
        <a:cs typeface="Gill San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406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6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406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Gill Sans"/>
        <a:ea typeface="Gill Sans"/>
        <a:cs typeface="Gill Sans"/>
      </a:majorFont>
      <a:minorFont>
        <a:latin typeface="Gill Sans"/>
        <a:ea typeface="Gill Sans"/>
        <a:cs typeface="Gill San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406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6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406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202</TotalTime>
  <Words>1510</Words>
  <Application>Microsoft Office PowerPoint</Application>
  <PresentationFormat>On-screen Show (4:3)</PresentationFormat>
  <Paragraphs>368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38" baseType="lpstr">
      <vt:lpstr>Apple SD 산돌고딕 Neo 강한 볼드체</vt:lpstr>
      <vt:lpstr>Apple SD 산돌고딕 Neo 무거운</vt:lpstr>
      <vt:lpstr>Apple SD 산돌고딕 Neo 세미볼드체</vt:lpstr>
      <vt:lpstr>Apple SD 산돌고딕 Neo 옅은체</vt:lpstr>
      <vt:lpstr>Apple SD 산돌고딕 Neo 일반체</vt:lpstr>
      <vt:lpstr>Apple SD 산돌고딕 Neo 중간체</vt:lpstr>
      <vt:lpstr>AppleGothic 일반체</vt:lpstr>
      <vt:lpstr>Arial Black</vt:lpstr>
      <vt:lpstr>Bauhaus 93</vt:lpstr>
      <vt:lpstr>Calibri</vt:lpstr>
      <vt:lpstr>Charcoal CY</vt:lpstr>
      <vt:lpstr>Copperplate Gothic Bold</vt:lpstr>
      <vt:lpstr>Copperplate Gothic Light</vt:lpstr>
      <vt:lpstr>Corbel</vt:lpstr>
      <vt:lpstr>Gill Sans</vt:lpstr>
      <vt:lpstr>Helvetica</vt:lpstr>
      <vt:lpstr>Lucida Grande</vt:lpstr>
      <vt:lpstr>Zapf Dingbats</vt:lpstr>
      <vt:lpstr>White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Benzy, Mike --- Sr Analyst-Claims Prevention --- NAS</dc:creator>
  <cp:lastModifiedBy>Mike Benzy</cp:lastModifiedBy>
  <cp:revision>30</cp:revision>
  <dcterms:modified xsi:type="dcterms:W3CDTF">2016-09-23T10:26:07Z</dcterms:modified>
</cp:coreProperties>
</file>